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474746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5CE"/>
          </a:solidFill>
        </a:fill>
      </a:tcStyle>
    </a:wholeTbl>
    <a:band2H>
      <a:tcTxStyle/>
      <a:tcStyle>
        <a:tcBdr/>
        <a:fill>
          <a:solidFill>
            <a:srgbClr val="FEF2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3"/>
          </a:solidFill>
        </a:fill>
      </a:tcStyle>
    </a:wholeTbl>
    <a:band2H>
      <a:tcTxStyle/>
      <a:tcStyle>
        <a:tcBdr/>
        <a:fill>
          <a:solidFill>
            <a:srgbClr val="E6EA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wholeTbl>
    <a:band2H>
      <a:tcTxStyle/>
      <a:tcStyle>
        <a:tcBdr/>
        <a:fill>
          <a:solidFill>
            <a:srgbClr val="EFEF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747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solidFill>
            <a:srgbClr val="474746">
              <a:alpha val="20000"/>
            </a:srgbClr>
          </a:solidFill>
        </a:fill>
      </a:tcStyle>
    </a:firstCol>
    <a:la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50800" cap="flat">
              <a:solidFill>
                <a:srgbClr val="474746"/>
              </a:solidFill>
              <a:prstDash val="solid"/>
              <a:round/>
            </a:ln>
          </a:top>
          <a:bottom>
            <a:ln w="127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74746"/>
        </a:fontRef>
        <a:srgbClr val="474746"/>
      </a:tcTxStyle>
      <a:tcStyle>
        <a:tcBdr>
          <a:left>
            <a:ln w="12700" cap="flat">
              <a:solidFill>
                <a:srgbClr val="474746"/>
              </a:solidFill>
              <a:prstDash val="solid"/>
              <a:round/>
            </a:ln>
          </a:left>
          <a:right>
            <a:ln w="12700" cap="flat">
              <a:solidFill>
                <a:srgbClr val="474746"/>
              </a:solidFill>
              <a:prstDash val="solid"/>
              <a:round/>
            </a:ln>
          </a:right>
          <a:top>
            <a:ln w="12700" cap="flat">
              <a:solidFill>
                <a:srgbClr val="474746"/>
              </a:solidFill>
              <a:prstDash val="solid"/>
              <a:round/>
            </a:ln>
          </a:top>
          <a:bottom>
            <a:ln w="25400" cap="flat">
              <a:solidFill>
                <a:srgbClr val="474746"/>
              </a:solidFill>
              <a:prstDash val="solid"/>
              <a:round/>
            </a:ln>
          </a:bottom>
          <a:insideH>
            <a:ln w="12700" cap="flat">
              <a:solidFill>
                <a:srgbClr val="474746"/>
              </a:solidFill>
              <a:prstDash val="solid"/>
              <a:round/>
            </a:ln>
          </a:insideH>
          <a:insideV>
            <a:ln w="12700" cap="flat">
              <a:solidFill>
                <a:srgbClr val="4747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2"/>
    <p:restoredTop sz="94616"/>
  </p:normalViewPr>
  <p:slideViewPr>
    <p:cSldViewPr snapToGrid="0" snapToObjects="1">
      <p:cViewPr varScale="1">
        <p:scale>
          <a:sx n="158" d="100"/>
          <a:sy n="158" d="100"/>
        </p:scale>
        <p:origin x="208" y="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Arial"/>
      </a:defRPr>
    </a:lvl1pPr>
    <a:lvl2pPr indent="228600" defTabSz="457200" latinLnBrk="0">
      <a:defRPr sz="1200">
        <a:latin typeface="+mj-lt"/>
        <a:ea typeface="+mj-ea"/>
        <a:cs typeface="+mj-cs"/>
        <a:sym typeface="Arial"/>
      </a:defRPr>
    </a:lvl2pPr>
    <a:lvl3pPr indent="457200" defTabSz="457200" latinLnBrk="0">
      <a:defRPr sz="1200">
        <a:latin typeface="+mj-lt"/>
        <a:ea typeface="+mj-ea"/>
        <a:cs typeface="+mj-cs"/>
        <a:sym typeface="Arial"/>
      </a:defRPr>
    </a:lvl3pPr>
    <a:lvl4pPr indent="685800" defTabSz="457200" latinLnBrk="0">
      <a:defRPr sz="1200">
        <a:latin typeface="+mj-lt"/>
        <a:ea typeface="+mj-ea"/>
        <a:cs typeface="+mj-cs"/>
        <a:sym typeface="Arial"/>
      </a:defRPr>
    </a:lvl4pPr>
    <a:lvl5pPr indent="914400" defTabSz="457200" latinLnBrk="0">
      <a:defRPr sz="1200">
        <a:latin typeface="+mj-lt"/>
        <a:ea typeface="+mj-ea"/>
        <a:cs typeface="+mj-cs"/>
        <a:sym typeface="Arial"/>
      </a:defRPr>
    </a:lvl5pPr>
    <a:lvl6pPr indent="1143000" defTabSz="457200" latinLnBrk="0">
      <a:defRPr sz="1200">
        <a:latin typeface="+mj-lt"/>
        <a:ea typeface="+mj-ea"/>
        <a:cs typeface="+mj-cs"/>
        <a:sym typeface="Arial"/>
      </a:defRPr>
    </a:lvl6pPr>
    <a:lvl7pPr indent="1371600" defTabSz="457200" latinLnBrk="0">
      <a:defRPr sz="1200">
        <a:latin typeface="+mj-lt"/>
        <a:ea typeface="+mj-ea"/>
        <a:cs typeface="+mj-cs"/>
        <a:sym typeface="Arial"/>
      </a:defRPr>
    </a:lvl7pPr>
    <a:lvl8pPr indent="1600200" defTabSz="457200" latinLnBrk="0">
      <a:defRPr sz="1200">
        <a:latin typeface="+mj-lt"/>
        <a:ea typeface="+mj-ea"/>
        <a:cs typeface="+mj-cs"/>
        <a:sym typeface="Arial"/>
      </a:defRPr>
    </a:lvl8pPr>
    <a:lvl9pPr indent="1828800" defTabSz="4572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7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0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imagenet at the time  orders of magnitude larger than the most popular image classification datasets.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at first in 2010 and 2011, nobody gets better than 25% top5 error rate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 2012, the winning team got 16% rate, beating all other teams by almost 10%. famed alexnet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detection and segmentation in one network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can learn syntactic and semantic analogy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9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Sense of humor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munging very different data together to perform task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left three images labeled by human</a:t>
            </a:r>
          </a:p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on the right caption generated by neural network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1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0911" y="4699139"/>
            <a:ext cx="883651" cy="331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8053950" y="4639759"/>
            <a:ext cx="1018534" cy="4400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900"/>
              </a:spcBef>
              <a:defRPr sz="40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3074459" y="1674428"/>
            <a:ext cx="6069542" cy="1250669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>
            <a:spLocks noGrp="1"/>
          </p:cNvSpPr>
          <p:nvPr>
            <p:ph type="body" sz="quarter" idx="13"/>
          </p:nvPr>
        </p:nvSpPr>
        <p:spPr>
          <a:xfrm>
            <a:off x="487898" y="3863771"/>
            <a:ext cx="3683001" cy="3698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13" name="Rectangle"/>
          <p:cNvSpPr>
            <a:spLocks noGrp="1"/>
          </p:cNvSpPr>
          <p:nvPr>
            <p:ph type="body" sz="quarter" idx="14"/>
          </p:nvPr>
        </p:nvSpPr>
        <p:spPr>
          <a:xfrm>
            <a:off x="487899" y="1250570"/>
            <a:ext cx="7324988" cy="74453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4" name="Rectangle"/>
          <p:cNvSpPr>
            <a:spLocks noGrp="1"/>
          </p:cNvSpPr>
          <p:nvPr>
            <p:ph type="body" sz="quarter" idx="15"/>
          </p:nvPr>
        </p:nvSpPr>
        <p:spPr>
          <a:xfrm>
            <a:off x="487898" y="2000917"/>
            <a:ext cx="6041584" cy="48785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15" name="© 2018, Amazon Web Services, Inc. or its Affiliates. All rights reserved."/>
          <p:cNvSpPr txBox="1"/>
          <p:nvPr/>
        </p:nvSpPr>
        <p:spPr>
          <a:xfrm>
            <a:off x="489149" y="4891340"/>
            <a:ext cx="30277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700">
                <a:solidFill>
                  <a:srgbClr val="C2C2C1"/>
                </a:solidFill>
              </a:defRPr>
            </a:lvl1pPr>
          </a:lstStyle>
          <a:p>
            <a:r>
              <a:t>© 2018, Amazon Web Services, Inc. or its Affiliates. All rights reserved.</a:t>
            </a: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7561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xfrm>
            <a:off x="336613" y="1010407"/>
            <a:ext cx="8207742" cy="3641928"/>
          </a:xfrm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defRPr sz="1100"/>
            </a:lvl1pPr>
            <a:lvl2pPr marL="0" indent="457200">
              <a:spcBef>
                <a:spcPts val="200"/>
              </a:spcBef>
              <a:buSzTx/>
              <a:buNone/>
              <a:defRPr sz="1100"/>
            </a:lvl2pPr>
            <a:lvl3pPr marL="0" indent="914400">
              <a:spcBef>
                <a:spcPts val="200"/>
              </a:spcBef>
              <a:buSzTx/>
              <a:buNone/>
              <a:defRPr sz="1100"/>
            </a:lvl3pPr>
            <a:lvl4pPr marL="0" indent="1371600">
              <a:spcBef>
                <a:spcPts val="200"/>
              </a:spcBef>
              <a:buSzTx/>
              <a:buNone/>
              <a:defRPr sz="1100"/>
            </a:lvl4pPr>
            <a:lvl5pPr marL="0" indent="1828800">
              <a:spcBef>
                <a:spcPts val="200"/>
              </a:spcBef>
              <a:buSzTx/>
              <a:buNone/>
              <a:defRPr sz="1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pic>
        <p:nvPicPr>
          <p:cNvPr id="4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33575" y="1012506"/>
            <a:ext cx="4038601" cy="347207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 marL="771525" indent="-314325">
              <a:defRPr sz="2200"/>
            </a:lvl2pPr>
            <a:lvl3pPr marL="1228725" indent="-314325">
              <a:defRPr sz="2200"/>
            </a:lvl3pPr>
            <a:lvl4pPr marL="1685925" indent="-314325">
              <a:defRPr sz="2200"/>
            </a:lvl4pPr>
            <a:lvl5pPr marL="2143125" indent="-314325"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517" y="1011542"/>
            <a:ext cx="2442635" cy="339447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000">
                <a:solidFill>
                  <a:srgbClr val="4D4D4C"/>
                </a:solidFill>
              </a:defRPr>
            </a:lvl1pPr>
            <a:lvl2pPr marL="774700" indent="-317500">
              <a:spcBef>
                <a:spcPts val="400"/>
              </a:spcBef>
              <a:defRPr sz="2000">
                <a:solidFill>
                  <a:srgbClr val="4D4D4C"/>
                </a:solidFill>
              </a:defRPr>
            </a:lvl2pPr>
            <a:lvl3pPr marL="12001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3pPr>
            <a:lvl4pPr marL="0" indent="1371600">
              <a:spcBef>
                <a:spcPts val="400"/>
              </a:spcBef>
              <a:buSzTx/>
              <a:buNone/>
              <a:defRPr sz="2000">
                <a:solidFill>
                  <a:srgbClr val="4D4D4C"/>
                </a:solidFill>
              </a:defRPr>
            </a:lvl4pPr>
            <a:lvl5pPr marL="2114550" indent="-285750">
              <a:spcBef>
                <a:spcPts val="400"/>
              </a:spcBef>
              <a:defRPr sz="20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742" y="3127083"/>
            <a:ext cx="1797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2496747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5" name="Rectangle"/>
          <p:cNvSpPr>
            <a:spLocks noGrp="1"/>
          </p:cNvSpPr>
          <p:nvPr>
            <p:ph type="body" sz="quarter" idx="14"/>
          </p:nvPr>
        </p:nvSpPr>
        <p:spPr>
          <a:xfrm>
            <a:off x="463458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6" name="Rectangle"/>
          <p:cNvSpPr>
            <a:spLocks noGrp="1"/>
          </p:cNvSpPr>
          <p:nvPr>
            <p:ph type="body" sz="quarter" idx="15"/>
          </p:nvPr>
        </p:nvSpPr>
        <p:spPr>
          <a:xfrm>
            <a:off x="6990344" y="3127083"/>
            <a:ext cx="1797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18"/>
          </p:nvPr>
        </p:nvSpPr>
        <p:spPr>
          <a:xfrm>
            <a:off x="463458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sz="quarter" idx="19"/>
          </p:nvPr>
        </p:nvSpPr>
        <p:spPr>
          <a:xfrm>
            <a:off x="6990344" y="1604354"/>
            <a:ext cx="1797051" cy="13446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9933" y="2151896"/>
            <a:ext cx="1924051" cy="34094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400">
                <a:solidFill>
                  <a:srgbClr val="4D4D4C"/>
                </a:solidFill>
              </a:defRPr>
            </a:lvl1pPr>
            <a:lvl2pPr marL="0" indent="4572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2pPr>
            <a:lvl3pPr marL="0" indent="9144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3pPr>
            <a:lvl4pPr marL="0" indent="13716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4pPr>
            <a:lvl5pPr marL="0" indent="1828800" algn="ctr">
              <a:spcBef>
                <a:spcPts val="300"/>
              </a:spcBef>
              <a:buSzTx/>
              <a:buNone/>
              <a:defRPr sz="1400">
                <a:solidFill>
                  <a:srgbClr val="4D4D4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>
            <a:spLocks noGrp="1"/>
          </p:cNvSpPr>
          <p:nvPr>
            <p:ph type="body" sz="quarter" idx="13"/>
          </p:nvPr>
        </p:nvSpPr>
        <p:spPr>
          <a:xfrm>
            <a:off x="3479308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2" name="Rectangle"/>
          <p:cNvSpPr>
            <a:spLocks noGrp="1"/>
          </p:cNvSpPr>
          <p:nvPr>
            <p:ph type="body" sz="quarter" idx="14"/>
          </p:nvPr>
        </p:nvSpPr>
        <p:spPr>
          <a:xfrm>
            <a:off x="6624973" y="2151896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3" name="Rectangle"/>
          <p:cNvSpPr>
            <a:spLocks noGrp="1"/>
          </p:cNvSpPr>
          <p:nvPr>
            <p:ph type="body" sz="quarter" idx="15"/>
          </p:nvPr>
        </p:nvSpPr>
        <p:spPr>
          <a:xfrm>
            <a:off x="33993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4" name="Rectangle"/>
          <p:cNvSpPr>
            <a:spLocks noGrp="1"/>
          </p:cNvSpPr>
          <p:nvPr>
            <p:ph type="body" sz="quarter" idx="16"/>
          </p:nvPr>
        </p:nvSpPr>
        <p:spPr>
          <a:xfrm>
            <a:off x="3479308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5" name="Rectangle"/>
          <p:cNvSpPr>
            <a:spLocks noGrp="1"/>
          </p:cNvSpPr>
          <p:nvPr>
            <p:ph type="body" sz="quarter" idx="17"/>
          </p:nvPr>
        </p:nvSpPr>
        <p:spPr>
          <a:xfrm>
            <a:off x="6624973" y="3963639"/>
            <a:ext cx="1924051" cy="34094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300"/>
              </a:spcBef>
              <a:defRPr sz="1400" b="1">
                <a:solidFill>
                  <a:srgbClr val="4D4D4C"/>
                </a:solidFill>
              </a:defRPr>
            </a:pPr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8"/>
          </p:nvPr>
        </p:nvSpPr>
        <p:spPr>
          <a:xfrm>
            <a:off x="33993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quarter" idx="19"/>
          </p:nvPr>
        </p:nvSpPr>
        <p:spPr>
          <a:xfrm>
            <a:off x="3479308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20"/>
          </p:nvPr>
        </p:nvSpPr>
        <p:spPr>
          <a:xfrm>
            <a:off x="6624973" y="928297"/>
            <a:ext cx="1924051" cy="110066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21"/>
          </p:nvPr>
        </p:nvSpPr>
        <p:spPr>
          <a:xfrm>
            <a:off x="33993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sz="quarter" idx="22"/>
          </p:nvPr>
        </p:nvSpPr>
        <p:spPr>
          <a:xfrm>
            <a:off x="3479308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23"/>
          </p:nvPr>
        </p:nvSpPr>
        <p:spPr>
          <a:xfrm>
            <a:off x="6624973" y="2782372"/>
            <a:ext cx="1924051" cy="110066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1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21761" y="114935"/>
            <a:ext cx="8205305" cy="545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17">
            <a:extLst/>
          </a:blip>
          <a:srcRect t="32048" b="32048"/>
          <a:stretch>
            <a:fillRect/>
          </a:stretch>
        </p:blipFill>
        <p:spPr>
          <a:xfrm>
            <a:off x="7828082" y="4543652"/>
            <a:ext cx="1030169" cy="369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d2l.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6/09/show-and-tell-image-captioning-ope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qz.com/1034972/the-data-that-changed-the-direction-of-ai-research-and-possibly-the-world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hyperlink" Target="https://github.com/zhanghang1989/MXNet-Gluon-Style-Transfer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buSzTx/>
              <a:buNone/>
              <a:defRPr sz="4000" b="1">
                <a:solidFill>
                  <a:schemeClr val="accent6"/>
                </a:solidFill>
              </a:defRPr>
            </a:pPr>
            <a:r>
              <a:rPr lang="en-US" altLang="zh-CN" sz="2000" dirty="0">
                <a:hlinkClick r:id="rId3"/>
              </a:rPr>
              <a:t>z</a:t>
            </a:r>
            <a:r>
              <a:rPr lang="en-US" sz="2000" dirty="0">
                <a:hlinkClick r:id="rId3"/>
              </a:rPr>
              <a:t>h</a:t>
            </a:r>
            <a:r>
              <a:rPr lang="en-US" altLang="zh-CN" sz="2000" dirty="0">
                <a:hlinkClick r:id="rId3"/>
              </a:rPr>
              <a:t>.d2l.ai</a:t>
            </a:r>
            <a:endParaRPr sz="2000" dirty="0"/>
          </a:p>
        </p:txBody>
      </p:sp>
      <p:sp>
        <p:nvSpPr>
          <p:cNvPr id="148" name="Introduction to Deep Learning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defTabSz="452627">
              <a:spcBef>
                <a:spcPts val="900"/>
              </a:spcBef>
              <a:buSzTx/>
              <a:buNone/>
              <a:defRPr sz="3959" b="1">
                <a:solidFill>
                  <a:srgbClr val="4D4D4C"/>
                </a:solidFill>
              </a:defRPr>
            </a:lvl1pPr>
          </a:lstStyle>
          <a:p>
            <a:r>
              <a:rPr lang="ja-JP" altLang="en-US"/>
              <a:t>动手学深度学习</a:t>
            </a:r>
            <a:endParaRPr dirty="0"/>
          </a:p>
        </p:txBody>
      </p:sp>
      <p:sp>
        <p:nvSpPr>
          <p:cNvPr id="149" name="3. Gradient and Auto Differentiation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b="1">
                <a:solidFill>
                  <a:srgbClr val="4D4D4C"/>
                </a:solidFill>
              </a:defRPr>
            </a:lvl1pPr>
          </a:lstStyle>
          <a:p>
            <a:r>
              <a:rPr lang="en-US" altLang="zh-CN" dirty="0"/>
              <a:t>1.</a:t>
            </a:r>
            <a:r>
              <a:rPr lang="ja-JP" altLang="en-US"/>
              <a:t> 概述、线性代数和</a:t>
            </a:r>
            <a:r>
              <a:rPr lang="en-US" altLang="zh-CN" dirty="0" err="1"/>
              <a:t>NDArray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6382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achine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机器翻译</a:t>
            </a:r>
            <a:endParaRPr dirty="0"/>
          </a:p>
        </p:txBody>
      </p:sp>
      <p:sp>
        <p:nvSpPr>
          <p:cNvPr id="230" name="https://www.pcmag.com/news/349610/google-expands-neural-networks-for-language-translation"/>
          <p:cNvSpPr txBox="1"/>
          <p:nvPr/>
        </p:nvSpPr>
        <p:spPr>
          <a:xfrm>
            <a:off x="1140204" y="4483372"/>
            <a:ext cx="7050850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https://www.pcmag.com/news/349610/google-expands-neural-networks-for-language-translation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364325" y="720651"/>
            <a:ext cx="8415351" cy="3702198"/>
            <a:chOff x="0" y="0"/>
            <a:chExt cx="8415350" cy="3702197"/>
          </a:xfrm>
        </p:grpSpPr>
        <p:pic>
          <p:nvPicPr>
            <p:cNvPr id="231" name="nmt1.jpeg" descr="nmt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650" r="57043" b="37025"/>
            <a:stretch>
              <a:fillRect/>
            </a:stretch>
          </p:blipFill>
          <p:spPr>
            <a:xfrm>
              <a:off x="0" y="0"/>
              <a:ext cx="4209090" cy="3702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nmt1.jpeg" descr="nmt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4427" r="14863" b="37469"/>
            <a:stretch>
              <a:fillRect/>
            </a:stretch>
          </p:blipFill>
          <p:spPr>
            <a:xfrm>
              <a:off x="4206339" y="31238"/>
              <a:ext cx="4209012" cy="363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 syn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自然语言文本合成</a:t>
            </a:r>
            <a:endParaRPr dirty="0"/>
          </a:p>
        </p:txBody>
      </p:sp>
      <p:pic>
        <p:nvPicPr>
          <p:cNvPr id="236" name="text_style.png" descr="text_sty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607" y="1117266"/>
            <a:ext cx="8006786" cy="2947452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 et al, NACCL, 2018"/>
          <p:cNvSpPr txBox="1"/>
          <p:nvPr/>
        </p:nvSpPr>
        <p:spPr>
          <a:xfrm>
            <a:off x="3827063" y="4225338"/>
            <a:ext cx="1812559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Li et al, NACCL, 2018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Question answ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自然语言问题回答</a:t>
            </a:r>
            <a:endParaRPr dirty="0"/>
          </a:p>
        </p:txBody>
      </p:sp>
      <p:sp>
        <p:nvSpPr>
          <p:cNvPr id="242" name="Shi et al, 2018, Arxiv"/>
          <p:cNvSpPr txBox="1"/>
          <p:nvPr/>
        </p:nvSpPr>
        <p:spPr>
          <a:xfrm>
            <a:off x="4001808" y="4681158"/>
            <a:ext cx="1587353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Shi et al, 2018, Arxiv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340" y="895897"/>
            <a:ext cx="8475320" cy="3549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age cap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图像描述</a:t>
            </a:r>
            <a:endParaRPr dirty="0"/>
          </a:p>
        </p:txBody>
      </p:sp>
      <p:sp>
        <p:nvSpPr>
          <p:cNvPr id="248" name="Shallue et al, 2016…"/>
          <p:cNvSpPr txBox="1"/>
          <p:nvPr/>
        </p:nvSpPr>
        <p:spPr>
          <a:xfrm>
            <a:off x="4033689" y="4346754"/>
            <a:ext cx="3511302" cy="601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Shallue et al, 2016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https://ai.googleblog.com/2016/09/show-and-tell-image-captioning-open.html</a:t>
            </a:r>
          </a:p>
        </p:txBody>
      </p:sp>
      <p:pic>
        <p:nvPicPr>
          <p:cNvPr id="249" name="caption.png" descr="cap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332" y="630372"/>
            <a:ext cx="6573005" cy="4288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ar Algebra"/>
          <p:cNvSpPr txBox="1">
            <a:spLocks noGrp="1"/>
          </p:cNvSpPr>
          <p:nvPr>
            <p:ph type="title"/>
          </p:nvPr>
        </p:nvSpPr>
        <p:spPr>
          <a:xfrm>
            <a:off x="3257722" y="483476"/>
            <a:ext cx="7772401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线性代数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cal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</a:t>
            </a:r>
            <a:endParaRPr dirty="0"/>
          </a:p>
        </p:txBody>
      </p:sp>
      <p:sp>
        <p:nvSpPr>
          <p:cNvPr id="257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lang="en-US" dirty="0"/>
          </a:p>
          <a:p>
            <a:pPr marL="240631" indent="-240631">
              <a:buSzPct val="100000"/>
              <a:buChar char="•"/>
            </a:pP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ja-JP" altLang="en-US"/>
              <a:t>范数</a:t>
            </a:r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pic>
        <p:nvPicPr>
          <p:cNvPr id="258" name="c_&amp;_=_a_+_b_c_&amp;_.pdf" descr="c_&amp;_=_a_+_b_c_&amp;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100" y="1311275"/>
            <a:ext cx="11938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|a|_&amp;_=_a_&amp;_text.pdf" descr="|a|_&amp;_=_a_&amp;_tex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0475" y="2790428"/>
            <a:ext cx="33909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quare"/>
          <p:cNvSpPr/>
          <p:nvPr/>
        </p:nvSpPr>
        <p:spPr>
          <a:xfrm>
            <a:off x="8610600" y="171726"/>
            <a:ext cx="381000" cy="381001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63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lang="en-US"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FontTx/>
              <a:buChar char="•"/>
              <a:defRPr b="1"/>
            </a:pPr>
            <a:r>
              <a:rPr lang="ja-JP" altLang="en-US"/>
              <a:t>范数</a:t>
            </a:r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pic>
        <p:nvPicPr>
          <p:cNvPr id="264" name="nbr_a_2_&amp;_=_sbr_.pdf" descr="nbr_a_2_&amp;_=_sbr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7550" y="2587178"/>
            <a:ext cx="2628900" cy="240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_&amp;_=_a_+_b_&amp;_hs.pdf" descr="c_&amp;_=_a_+_b_&amp;_h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4000" y="1227087"/>
            <a:ext cx="3860800" cy="1181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6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75" name="Line"/>
          <p:cNvSpPr/>
          <p:nvPr/>
        </p:nvSpPr>
        <p:spPr>
          <a:xfrm flipV="1">
            <a:off x="665460" y="880499"/>
            <a:ext cx="1218179" cy="1250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1863229" y="901455"/>
            <a:ext cx="2248068" cy="1"/>
          </a:xfrm>
          <a:prstGeom prst="line">
            <a:avLst/>
          </a:prstGeom>
          <a:ln w="508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 flipV="1">
            <a:off x="665460" y="954595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78" name="c_=_a_+_b.pdf" descr="c_=_a_+_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400" y="1378933"/>
            <a:ext cx="1193800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Line"/>
          <p:cNvSpPr/>
          <p:nvPr/>
        </p:nvSpPr>
        <p:spPr>
          <a:xfrm flipV="1">
            <a:off x="830560" y="2645592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 flipV="1">
            <a:off x="815035" y="3398287"/>
            <a:ext cx="1216116" cy="412980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81" name="c_=_alpha_cdot_b.pdf" descr="c_=_alpha_cdot_b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050" y="3105050"/>
            <a:ext cx="1079500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Mathematician’s ‘parallel for all do’"/>
          <p:cNvSpPr txBox="1"/>
          <p:nvPr/>
        </p:nvSpPr>
        <p:spPr>
          <a:xfrm>
            <a:off x="2964105" y="4085519"/>
            <a:ext cx="46960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Mathematician’s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‘parallel for all do’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ine"/>
          <p:cNvSpPr/>
          <p:nvPr/>
        </p:nvSpPr>
        <p:spPr>
          <a:xfrm flipH="1" flipV="1">
            <a:off x="4874922" y="2898428"/>
            <a:ext cx="325270" cy="804584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5200191" y="2526238"/>
            <a:ext cx="3406503" cy="1155928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向量</a:t>
            </a:r>
            <a:endParaRPr dirty="0"/>
          </a:p>
        </p:txBody>
      </p:sp>
      <p:sp>
        <p:nvSpPr>
          <p:cNvPr id="287" name="Dot produ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点积</a:t>
            </a:r>
            <a:endParaRPr dirty="0"/>
          </a:p>
          <a:p>
            <a:pPr marL="240631" indent="-240631">
              <a:buSzPct val="100000"/>
              <a:buChar char="•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正交性</a:t>
            </a:r>
            <a:br>
              <a:rPr b="0" dirty="0"/>
            </a:br>
            <a:br>
              <a:rPr b="0" dirty="0"/>
            </a:br>
            <a:br>
              <a:rPr b="0" dirty="0"/>
            </a:br>
            <a:br>
              <a:rPr b="0" dirty="0"/>
            </a:br>
            <a:endParaRPr lang="en-US" b="0" dirty="0"/>
          </a:p>
          <a:p>
            <a:pPr marL="240631" indent="-240631">
              <a:buSzPct val="100000"/>
              <a:buChar char="•"/>
              <a:defRPr b="1"/>
            </a:pPr>
            <a:endParaRPr lang="en-US" b="0" dirty="0"/>
          </a:p>
          <a:p>
            <a:pPr>
              <a:buSzPct val="100000"/>
              <a:defRPr b="1"/>
            </a:pPr>
            <a:endParaRPr b="0" dirty="0">
              <a:cs typeface="+mn-cs"/>
            </a:endParaRPr>
          </a:p>
        </p:txBody>
      </p:sp>
      <p:grpSp>
        <p:nvGrpSpPr>
          <p:cNvPr id="29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8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93" name="a^top_b_=_sum_i_.pdf" descr="a^top_b_=_sum_i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1602333"/>
            <a:ext cx="1854200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a^top_b_=_sum_i_.pdf" descr="a^top_b_=_sum_i_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1333" y="2766603"/>
            <a:ext cx="2425701" cy="67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B667E-A3AB-F94B-8E16-500D59F96460}"/>
              </a:ext>
            </a:extLst>
          </p:cNvPr>
          <p:cNvSpPr txBox="1"/>
          <p:nvPr/>
        </p:nvSpPr>
        <p:spPr>
          <a:xfrm>
            <a:off x="645261" y="3930873"/>
            <a:ext cx="6555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>
                <a:cs typeface="Arial" panose="020B0604020202020204" pitchFamily="34" charset="0"/>
              </a:rPr>
              <a:t>如果我们有两个向量与第三个正交，它们的线性组合向量也正交</a:t>
            </a: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297" name="Simple oper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简易运算</a:t>
            </a: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lang="en-US"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</p:txBody>
      </p:sp>
      <p:grpSp>
        <p:nvGrpSpPr>
          <p:cNvPr id="302" name="Group"/>
          <p:cNvGrpSpPr/>
          <p:nvPr/>
        </p:nvGrpSpPr>
        <p:grpSpPr>
          <a:xfrm>
            <a:off x="7200900" y="171726"/>
            <a:ext cx="1790700" cy="381001"/>
            <a:chOff x="0" y="0"/>
            <a:chExt cx="1790700" cy="381000"/>
          </a:xfrm>
        </p:grpSpPr>
        <p:sp>
          <p:nvSpPr>
            <p:cNvPr id="29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07" name="Group"/>
          <p:cNvGrpSpPr/>
          <p:nvPr/>
        </p:nvGrpSpPr>
        <p:grpSpPr>
          <a:xfrm>
            <a:off x="7200900" y="626382"/>
            <a:ext cx="1790700" cy="381001"/>
            <a:chOff x="0" y="0"/>
            <a:chExt cx="1790700" cy="381000"/>
          </a:xfrm>
        </p:grpSpPr>
        <p:sp>
          <p:nvSpPr>
            <p:cNvPr id="303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7200900" y="1100087"/>
            <a:ext cx="1790700" cy="381001"/>
            <a:chOff x="0" y="0"/>
            <a:chExt cx="1790700" cy="381000"/>
          </a:xfrm>
        </p:grpSpPr>
        <p:sp>
          <p:nvSpPr>
            <p:cNvPr id="30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13" name="C_&amp;_=_A_+_B_&amp;_hs.pdf" descr="C_&amp;_=_A_+_B_&amp;_h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1063" y="1804491"/>
            <a:ext cx="5346701" cy="123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概要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线性代数 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/>
              <a:t>NDArray</a:t>
            </a:r>
            <a:endParaRPr lang="en-US" sz="2352" b="1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16" name="Multiplications (matrix vector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lang="zh-CN" altLang="en-US" dirty="0"/>
              <a:t> </a:t>
            </a:r>
            <a:r>
              <a:rPr lang="en-US" altLang="ja-JP" dirty="0"/>
              <a:t>(</a:t>
            </a:r>
            <a:r>
              <a:rPr lang="ja-JP" altLang="en-US"/>
              <a:t>矩阵 </a:t>
            </a:r>
            <a:r>
              <a:rPr lang="en-US" altLang="zh-CN" dirty="0"/>
              <a:t>x </a:t>
            </a:r>
            <a:r>
              <a:rPr lang="ja-JP" altLang="en-US"/>
              <a:t>向量</a:t>
            </a:r>
            <a:r>
              <a:rPr lang="en-US" altLang="ja-JP" dirty="0"/>
              <a:t>)</a:t>
            </a:r>
            <a:endParaRPr dirty="0"/>
          </a:p>
        </p:txBody>
      </p:sp>
      <p:pic>
        <p:nvPicPr>
          <p:cNvPr id="317" name="c_=_A_b_text_whe.pdf" descr="c_=_A_b_text_wh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850" y="1464989"/>
            <a:ext cx="3670300" cy="711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1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23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28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3" name="Square"/>
          <p:cNvSpPr/>
          <p:nvPr/>
        </p:nvSpPr>
        <p:spPr>
          <a:xfrm rot="16200000">
            <a:off x="6070600" y="39568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Square"/>
          <p:cNvSpPr/>
          <p:nvPr/>
        </p:nvSpPr>
        <p:spPr>
          <a:xfrm rot="16200000">
            <a:off x="6070600" y="34869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Square"/>
          <p:cNvSpPr/>
          <p:nvPr/>
        </p:nvSpPr>
        <p:spPr>
          <a:xfrm rot="16200000">
            <a:off x="6070600" y="30170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Square"/>
          <p:cNvSpPr/>
          <p:nvPr/>
        </p:nvSpPr>
        <p:spPr>
          <a:xfrm rot="16200000">
            <a:off x="6070600" y="25471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Square"/>
          <p:cNvSpPr/>
          <p:nvPr/>
        </p:nvSpPr>
        <p:spPr>
          <a:xfrm rot="16200000">
            <a:off x="2692400" y="37219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Square"/>
          <p:cNvSpPr/>
          <p:nvPr/>
        </p:nvSpPr>
        <p:spPr>
          <a:xfrm rot="16200000">
            <a:off x="2692400" y="32520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quare"/>
          <p:cNvSpPr/>
          <p:nvPr/>
        </p:nvSpPr>
        <p:spPr>
          <a:xfrm rot="16200000">
            <a:off x="2692400" y="27821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341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343" name="Connection Line"/>
          <p:cNvSpPr/>
          <p:nvPr/>
        </p:nvSpPr>
        <p:spPr>
          <a:xfrm>
            <a:off x="3869861" y="2200283"/>
            <a:ext cx="218168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29" extrusionOk="0">
                <a:moveTo>
                  <a:pt x="0" y="16329"/>
                </a:moveTo>
                <a:cubicBezTo>
                  <a:pt x="7193" y="-3511"/>
                  <a:pt x="14393" y="-5271"/>
                  <a:pt x="21600" y="11048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grpSp>
        <p:nvGrpSpPr>
          <p:cNvPr id="350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4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5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5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1" name="Square"/>
          <p:cNvSpPr/>
          <p:nvPr/>
        </p:nvSpPr>
        <p:spPr>
          <a:xfrm rot="16200000">
            <a:off x="6070600" y="39568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2" name="Square"/>
          <p:cNvSpPr/>
          <p:nvPr/>
        </p:nvSpPr>
        <p:spPr>
          <a:xfrm rot="16200000">
            <a:off x="6070600" y="34869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Square"/>
          <p:cNvSpPr/>
          <p:nvPr/>
        </p:nvSpPr>
        <p:spPr>
          <a:xfrm rot="16200000">
            <a:off x="6070600" y="30170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Square"/>
          <p:cNvSpPr/>
          <p:nvPr/>
        </p:nvSpPr>
        <p:spPr>
          <a:xfrm rot="16200000">
            <a:off x="6070600" y="2547195"/>
            <a:ext cx="381000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Square"/>
          <p:cNvSpPr/>
          <p:nvPr/>
        </p:nvSpPr>
        <p:spPr>
          <a:xfrm rot="16200000">
            <a:off x="2692400" y="37219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Square"/>
          <p:cNvSpPr/>
          <p:nvPr/>
        </p:nvSpPr>
        <p:spPr>
          <a:xfrm rot="16200000">
            <a:off x="2692400" y="32520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Square"/>
          <p:cNvSpPr/>
          <p:nvPr/>
        </p:nvSpPr>
        <p:spPr>
          <a:xfrm rot="16200000">
            <a:off x="2692400" y="2782145"/>
            <a:ext cx="381000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369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377" name="Connection Line"/>
          <p:cNvSpPr/>
          <p:nvPr/>
        </p:nvSpPr>
        <p:spPr>
          <a:xfrm>
            <a:off x="3869861" y="2200283"/>
            <a:ext cx="218168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29" extrusionOk="0">
                <a:moveTo>
                  <a:pt x="0" y="16329"/>
                </a:moveTo>
                <a:cubicBezTo>
                  <a:pt x="7193" y="-3511"/>
                  <a:pt x="14393" y="-5271"/>
                  <a:pt x="21600" y="11048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71" name="Line"/>
          <p:cNvSpPr/>
          <p:nvPr/>
        </p:nvSpPr>
        <p:spPr>
          <a:xfrm flipV="1">
            <a:off x="665460" y="880499"/>
            <a:ext cx="1218179" cy="1250869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 flipV="1">
            <a:off x="665460" y="954595"/>
            <a:ext cx="3406503" cy="1155927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6875759" y="2155135"/>
            <a:ext cx="1366312" cy="2"/>
          </a:xfrm>
          <a:prstGeom prst="line">
            <a:avLst/>
          </a:prstGeom>
          <a:ln w="50800">
            <a:solidFill>
              <a:schemeClr val="accent3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 flipH="1" flipV="1">
            <a:off x="6520814" y="767771"/>
            <a:ext cx="354947" cy="1366519"/>
          </a:xfrm>
          <a:prstGeom prst="line">
            <a:avLst/>
          </a:prstGeom>
          <a:ln w="508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5" name="Arrow"/>
          <p:cNvSpPr/>
          <p:nvPr/>
        </p:nvSpPr>
        <p:spPr>
          <a:xfrm>
            <a:off x="4254500" y="1094033"/>
            <a:ext cx="1270000" cy="720381"/>
          </a:xfrm>
          <a:prstGeom prst="rightArrow">
            <a:avLst>
              <a:gd name="adj1" fmla="val 29356"/>
              <a:gd name="adj2" fmla="val 91247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380" name="Multiplications (matrix matrix)"/>
          <p:cNvSpPr txBox="1">
            <a:spLocks noGrp="1"/>
          </p:cNvSpPr>
          <p:nvPr>
            <p:ph type="body" sz="quarter" idx="1"/>
          </p:nvPr>
        </p:nvSpPr>
        <p:spPr>
          <a:xfrm>
            <a:off x="340592" y="1009331"/>
            <a:ext cx="8205304" cy="1001947"/>
          </a:xfrm>
          <a:prstGeom prst="rect">
            <a:avLst/>
          </a:prstGeom>
        </p:spPr>
        <p:txBody>
          <a:bodyPr/>
          <a:lstStyle>
            <a:lvl1pPr marL="240631" indent="-240631">
              <a:buSzPct val="100000"/>
              <a:buChar char="•"/>
              <a:defRPr b="1"/>
            </a:lvl1pPr>
          </a:lstStyle>
          <a:p>
            <a:r>
              <a:rPr lang="ja-JP" altLang="en-US"/>
              <a:t>矩阵相乘</a:t>
            </a:r>
            <a:r>
              <a:rPr dirty="0"/>
              <a:t> (</a:t>
            </a:r>
            <a:r>
              <a:rPr lang="ja-JP" altLang="en-US"/>
              <a:t>矩阵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grpSp>
        <p:nvGrpSpPr>
          <p:cNvPr id="385" name="Group"/>
          <p:cNvGrpSpPr/>
          <p:nvPr/>
        </p:nvGrpSpPr>
        <p:grpSpPr>
          <a:xfrm>
            <a:off x="3676650" y="2797390"/>
            <a:ext cx="1790700" cy="381001"/>
            <a:chOff x="0" y="0"/>
            <a:chExt cx="1790700" cy="381000"/>
          </a:xfrm>
        </p:grpSpPr>
        <p:sp>
          <p:nvSpPr>
            <p:cNvPr id="38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0" name="Group"/>
          <p:cNvGrpSpPr/>
          <p:nvPr/>
        </p:nvGrpSpPr>
        <p:grpSpPr>
          <a:xfrm>
            <a:off x="3676650" y="3252045"/>
            <a:ext cx="1790700" cy="381001"/>
            <a:chOff x="0" y="0"/>
            <a:chExt cx="1790700" cy="381000"/>
          </a:xfrm>
        </p:grpSpPr>
        <p:sp>
          <p:nvSpPr>
            <p:cNvPr id="386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3676650" y="3725750"/>
            <a:ext cx="1790700" cy="381001"/>
            <a:chOff x="0" y="0"/>
            <a:chExt cx="1790700" cy="381000"/>
          </a:xfrm>
        </p:grpSpPr>
        <p:sp>
          <p:nvSpPr>
            <p:cNvPr id="391" name="Square"/>
            <p:cNvSpPr/>
            <p:nvPr/>
          </p:nvSpPr>
          <p:spPr>
            <a:xfrm>
              <a:off x="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quare"/>
            <p:cNvSpPr/>
            <p:nvPr/>
          </p:nvSpPr>
          <p:spPr>
            <a:xfrm>
              <a:off x="4699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quare"/>
            <p:cNvSpPr/>
            <p:nvPr/>
          </p:nvSpPr>
          <p:spPr>
            <a:xfrm>
              <a:off x="9398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quare"/>
            <p:cNvSpPr/>
            <p:nvPr/>
          </p:nvSpPr>
          <p:spPr>
            <a:xfrm>
              <a:off x="1409700" y="0"/>
              <a:ext cx="381000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0" name="Group"/>
          <p:cNvGrpSpPr/>
          <p:nvPr/>
        </p:nvGrpSpPr>
        <p:grpSpPr>
          <a:xfrm>
            <a:off x="6070600" y="2547195"/>
            <a:ext cx="381000" cy="1790701"/>
            <a:chOff x="0" y="0"/>
            <a:chExt cx="381000" cy="1790700"/>
          </a:xfrm>
        </p:grpSpPr>
        <p:sp>
          <p:nvSpPr>
            <p:cNvPr id="396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2692400" y="2782145"/>
            <a:ext cx="381000" cy="1320801"/>
            <a:chOff x="0" y="0"/>
            <a:chExt cx="381000" cy="1320800"/>
          </a:xfrm>
        </p:grpSpPr>
        <p:sp>
          <p:nvSpPr>
            <p:cNvPr id="401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5" name="="/>
          <p:cNvSpPr txBox="1"/>
          <p:nvPr/>
        </p:nvSpPr>
        <p:spPr>
          <a:xfrm>
            <a:off x="3265730" y="3267214"/>
            <a:ext cx="2376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=</a:t>
            </a:r>
          </a:p>
        </p:txBody>
      </p:sp>
      <p:sp>
        <p:nvSpPr>
          <p:cNvPr id="406" name="x"/>
          <p:cNvSpPr txBox="1"/>
          <p:nvPr/>
        </p:nvSpPr>
        <p:spPr>
          <a:xfrm>
            <a:off x="5640630" y="3232995"/>
            <a:ext cx="21844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x</a:t>
            </a:r>
          </a:p>
        </p:txBody>
      </p:sp>
      <p:sp>
        <p:nvSpPr>
          <p:cNvPr id="445" name="Connection Line"/>
          <p:cNvSpPr/>
          <p:nvPr/>
        </p:nvSpPr>
        <p:spPr>
          <a:xfrm>
            <a:off x="3869861" y="2200283"/>
            <a:ext cx="2391239" cy="540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92" y="-5372"/>
                  <a:pt x="14392" y="-5400"/>
                  <a:pt x="21600" y="16116"/>
                </a:cubicBezTo>
              </a:path>
            </a:pathLst>
          </a:custGeom>
          <a:ln w="50800">
            <a:solidFill>
              <a:schemeClr val="accent1"/>
            </a:solidFill>
            <a:head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grpSp>
        <p:nvGrpSpPr>
          <p:cNvPr id="412" name="Group"/>
          <p:cNvGrpSpPr/>
          <p:nvPr/>
        </p:nvGrpSpPr>
        <p:grpSpPr>
          <a:xfrm>
            <a:off x="6542479" y="2547195"/>
            <a:ext cx="381001" cy="1790701"/>
            <a:chOff x="0" y="0"/>
            <a:chExt cx="381000" cy="1790700"/>
          </a:xfrm>
        </p:grpSpPr>
        <p:sp>
          <p:nvSpPr>
            <p:cNvPr id="40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7014359" y="2547195"/>
            <a:ext cx="381001" cy="1790701"/>
            <a:chOff x="0" y="0"/>
            <a:chExt cx="381000" cy="1790700"/>
          </a:xfrm>
        </p:grpSpPr>
        <p:sp>
          <p:nvSpPr>
            <p:cNvPr id="41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7958118" y="2547195"/>
            <a:ext cx="381001" cy="1790701"/>
            <a:chOff x="0" y="0"/>
            <a:chExt cx="381000" cy="1790700"/>
          </a:xfrm>
        </p:grpSpPr>
        <p:sp>
          <p:nvSpPr>
            <p:cNvPr id="418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27" name="Group"/>
          <p:cNvGrpSpPr/>
          <p:nvPr/>
        </p:nvGrpSpPr>
        <p:grpSpPr>
          <a:xfrm>
            <a:off x="7486239" y="2547195"/>
            <a:ext cx="381001" cy="1790701"/>
            <a:chOff x="0" y="0"/>
            <a:chExt cx="381000" cy="1790700"/>
          </a:xfrm>
        </p:grpSpPr>
        <p:sp>
          <p:nvSpPr>
            <p:cNvPr id="423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2220520" y="2782145"/>
            <a:ext cx="381001" cy="1320801"/>
            <a:chOff x="0" y="0"/>
            <a:chExt cx="381000" cy="1320800"/>
          </a:xfrm>
        </p:grpSpPr>
        <p:sp>
          <p:nvSpPr>
            <p:cNvPr id="428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5" name="Group"/>
          <p:cNvGrpSpPr/>
          <p:nvPr/>
        </p:nvGrpSpPr>
        <p:grpSpPr>
          <a:xfrm>
            <a:off x="1748640" y="2782145"/>
            <a:ext cx="381001" cy="1320801"/>
            <a:chOff x="0" y="0"/>
            <a:chExt cx="381000" cy="1320800"/>
          </a:xfrm>
        </p:grpSpPr>
        <p:sp>
          <p:nvSpPr>
            <p:cNvPr id="43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1276760" y="2782145"/>
            <a:ext cx="381001" cy="1320801"/>
            <a:chOff x="0" y="0"/>
            <a:chExt cx="381000" cy="1320800"/>
          </a:xfrm>
        </p:grpSpPr>
        <p:sp>
          <p:nvSpPr>
            <p:cNvPr id="436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3" name="Group"/>
          <p:cNvGrpSpPr/>
          <p:nvPr/>
        </p:nvGrpSpPr>
        <p:grpSpPr>
          <a:xfrm>
            <a:off x="804881" y="2782145"/>
            <a:ext cx="381001" cy="1320801"/>
            <a:chOff x="0" y="0"/>
            <a:chExt cx="381000" cy="1320800"/>
          </a:xfrm>
        </p:grpSpPr>
        <p:sp>
          <p:nvSpPr>
            <p:cNvPr id="440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44" name="C_=_A_B_text_whe.pdf" descr="C_=_A_B_text_wh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00" y="1538829"/>
            <a:ext cx="4343400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448" name="Norms…"/>
          <p:cNvSpPr txBox="1">
            <a:spLocks noGrp="1"/>
          </p:cNvSpPr>
          <p:nvPr>
            <p:ph type="body" idx="1"/>
          </p:nvPr>
        </p:nvSpPr>
        <p:spPr>
          <a:xfrm>
            <a:off x="321762" y="860244"/>
            <a:ext cx="8205304" cy="3710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6193" indent="-226193" defTabSz="429768">
              <a:buSzPct val="100000"/>
              <a:buChar char="•"/>
              <a:defRPr sz="2256" b="1"/>
            </a:pPr>
            <a:r>
              <a:rPr lang="ja-JP" altLang="en-US" sz="2256"/>
              <a:t>范数</a:t>
            </a:r>
            <a:endParaRPr dirty="0"/>
          </a:p>
          <a:p>
            <a:pPr marL="226193" indent="-226193" defTabSz="429768">
              <a:buSzPct val="100000"/>
              <a:buChar char="•"/>
              <a:defRPr sz="2256" b="1"/>
            </a:pPr>
            <a:endParaRPr dirty="0"/>
          </a:p>
          <a:p>
            <a:pPr marL="226193" indent="-226193" defTabSz="429768">
              <a:buSzPct val="100000"/>
              <a:buChar char="•"/>
              <a:defRPr sz="2256" b="1"/>
            </a:pPr>
            <a:endParaRPr lang="en-US" altLang="ja-JP" sz="2256" dirty="0"/>
          </a:p>
          <a:p>
            <a:pPr marL="226193" indent="-226193" defTabSz="429768">
              <a:buSzPct val="100000"/>
              <a:buChar char="•"/>
              <a:defRPr sz="2256" b="1"/>
            </a:pPr>
            <a:r>
              <a:rPr lang="ja-JP" altLang="en-US" sz="2256"/>
              <a:t>常见范数</a:t>
            </a:r>
            <a:endParaRPr lang="ja-JP" altLang="en-US"/>
          </a:p>
          <a:p>
            <a:pPr marL="584333" lvl="1" indent="-226193" defTabSz="429768">
              <a:defRPr sz="2256"/>
            </a:pPr>
            <a:r>
              <a:rPr dirty="0" err="1"/>
              <a:t>Frobenius</a:t>
            </a:r>
            <a:r>
              <a:rPr dirty="0"/>
              <a:t> </a:t>
            </a:r>
            <a:r>
              <a:rPr lang="ja-JP" altLang="en-US"/>
              <a:t>范数</a:t>
            </a:r>
            <a:r>
              <a:rPr dirty="0"/>
              <a:t> </a:t>
            </a:r>
          </a:p>
          <a:p>
            <a:pPr marL="358140" lvl="1" indent="0" defTabSz="429768">
              <a:buNone/>
              <a:defRPr sz="2256"/>
            </a:pPr>
            <a:endParaRPr dirty="0"/>
          </a:p>
          <a:p>
            <a:pPr marL="584333" lvl="1" indent="-226193" defTabSz="429768">
              <a:defRPr sz="2256"/>
            </a:pPr>
            <a:r>
              <a:rPr dirty="0"/>
              <a:t>H-infinity </a:t>
            </a:r>
            <a:r>
              <a:rPr lang="ja-JP" altLang="en-US"/>
              <a:t>范数</a:t>
            </a:r>
            <a:endParaRPr dirty="0"/>
          </a:p>
        </p:txBody>
      </p:sp>
      <p:pic>
        <p:nvPicPr>
          <p:cNvPr id="449" name="c_=_A_cdot_b_tex.pdf" descr="c_=_A_cdot_b_te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1444079"/>
            <a:ext cx="4089400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nbr_A_mathrm_Fro.pdf" descr="nbr_A_mathrm_Fr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7932" y="2266686"/>
            <a:ext cx="288290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34712-F2E4-FA4E-8EEB-69945CEF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039" y="3861786"/>
            <a:ext cx="5734769" cy="9233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矩阵</a:t>
            </a:r>
            <a:endParaRPr dirty="0"/>
          </a:p>
        </p:txBody>
      </p:sp>
      <p:sp>
        <p:nvSpPr>
          <p:cNvPr id="453" name="Eigenvectors and eigenvalue…"/>
          <p:cNvSpPr txBox="1">
            <a:spLocks noGrp="1"/>
          </p:cNvSpPr>
          <p:nvPr>
            <p:ph type="body" idx="1"/>
          </p:nvPr>
        </p:nvSpPr>
        <p:spPr>
          <a:xfrm>
            <a:off x="340592" y="596684"/>
            <a:ext cx="8205304" cy="45468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特征值和特征向量</a:t>
            </a:r>
            <a:endParaRPr dirty="0"/>
          </a:p>
          <a:p>
            <a:pPr marL="621631" lvl="1" indent="-240631"/>
            <a:r>
              <a:rPr lang="ja-JP" altLang="en-US" sz="1800"/>
              <a:t>对于一个给定的线性变换</a:t>
            </a:r>
            <a:r>
              <a:rPr lang="en-US" sz="1800" dirty="0"/>
              <a:t>A，</a:t>
            </a:r>
            <a:r>
              <a:rPr lang="ja-JP" altLang="en-US" sz="1800"/>
              <a:t>它的特征向量</a:t>
            </a:r>
            <a:r>
              <a:rPr lang="en-US" sz="1800" dirty="0"/>
              <a:t>v，</a:t>
            </a:r>
            <a:r>
              <a:rPr lang="ja-JP" altLang="en-US" sz="1800"/>
              <a:t>经过这个线性变换之后，得到的新向量仍然与原来的</a:t>
            </a:r>
            <a:r>
              <a:rPr lang="en-US" sz="1800" dirty="0"/>
              <a:t>v</a:t>
            </a:r>
            <a:r>
              <a:rPr lang="ja-JP" altLang="en-US" sz="1800"/>
              <a:t>保持在同一条直线上，但其长度或方向也许会改变。</a:t>
            </a:r>
            <a:endParaRPr sz="1800"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dirty="0"/>
          </a:p>
          <a:p>
            <a:pPr marL="621631" lvl="1" indent="-240631"/>
            <a:endParaRPr lang="en-US" dirty="0"/>
          </a:p>
          <a:p>
            <a:pPr marL="621631" lvl="1" indent="-240631"/>
            <a:endParaRPr lang="en-US" altLang="ja-JP" sz="2000" dirty="0"/>
          </a:p>
          <a:p>
            <a:pPr marL="621631" lvl="1" indent="-240631"/>
            <a:r>
              <a:rPr lang="ja-JP" altLang="en-US" sz="1800"/>
              <a:t>对称矩阵总会有相应的特征向量和特征值</a:t>
            </a:r>
            <a:endParaRPr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4789C2-2801-6648-9D15-F8EEB67EABF6}"/>
              </a:ext>
            </a:extLst>
          </p:cNvPr>
          <p:cNvGrpSpPr/>
          <p:nvPr/>
        </p:nvGrpSpPr>
        <p:grpSpPr>
          <a:xfrm>
            <a:off x="538460" y="2986268"/>
            <a:ext cx="6687098" cy="1250869"/>
            <a:chOff x="538460" y="2556899"/>
            <a:chExt cx="6687098" cy="1250869"/>
          </a:xfrm>
        </p:grpSpPr>
        <p:sp>
          <p:nvSpPr>
            <p:cNvPr id="454" name="Line"/>
            <p:cNvSpPr/>
            <p:nvPr/>
          </p:nvSpPr>
          <p:spPr>
            <a:xfrm flipV="1">
              <a:off x="538460" y="2556899"/>
              <a:ext cx="1218179" cy="1250869"/>
            </a:xfrm>
            <a:prstGeom prst="line">
              <a:avLst/>
            </a:prstGeom>
            <a:ln w="50800">
              <a:solidFill>
                <a:srgbClr val="FF26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5" name="Line"/>
            <p:cNvSpPr/>
            <p:nvPr/>
          </p:nvSpPr>
          <p:spPr>
            <a:xfrm flipV="1">
              <a:off x="538460" y="2630995"/>
              <a:ext cx="3406503" cy="1155927"/>
            </a:xfrm>
            <a:prstGeom prst="line">
              <a:avLst/>
            </a:prstGeom>
            <a:ln w="50800">
              <a:solidFill>
                <a:schemeClr val="accent4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6" name="Arrow"/>
            <p:cNvSpPr/>
            <p:nvPr/>
          </p:nvSpPr>
          <p:spPr>
            <a:xfrm>
              <a:off x="4127500" y="2770433"/>
              <a:ext cx="1270000" cy="720382"/>
            </a:xfrm>
            <a:prstGeom prst="rightArrow">
              <a:avLst>
                <a:gd name="adj1" fmla="val 29356"/>
                <a:gd name="adj2" fmla="val 91247"/>
              </a:avLst>
            </a:prstGeom>
            <a:solidFill>
              <a:schemeClr val="accent3"/>
            </a:solidFill>
            <a:ln w="38100">
              <a:solidFill>
                <a:srgbClr val="FFFFFF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V="1">
              <a:off x="5694659" y="2654675"/>
              <a:ext cx="147411" cy="983773"/>
            </a:xfrm>
            <a:prstGeom prst="line">
              <a:avLst/>
            </a:prstGeom>
            <a:ln w="50800">
              <a:solidFill>
                <a:srgbClr val="FF2600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V="1">
              <a:off x="5695526" y="3148294"/>
              <a:ext cx="1530032" cy="519581"/>
            </a:xfrm>
            <a:prstGeom prst="line">
              <a:avLst/>
            </a:prstGeom>
            <a:ln w="50800">
              <a:solidFill>
                <a:schemeClr val="accent4"/>
              </a:solidFill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19" rIns="45719"/>
            <a:lstStyle/>
            <a:p>
              <a:pPr>
                <a:spcBef>
                  <a:spcPts val="900"/>
                </a:spcBef>
                <a:defRPr sz="4000" b="1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59" name="eigenvector"/>
          <p:cNvSpPr/>
          <p:nvPr/>
        </p:nvSpPr>
        <p:spPr>
          <a:xfrm>
            <a:off x="3768328" y="1720630"/>
            <a:ext cx="1502172" cy="564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3" y="0"/>
                </a:moveTo>
                <a:cubicBezTo>
                  <a:pt x="409" y="0"/>
                  <a:pt x="0" y="662"/>
                  <a:pt x="0" y="1478"/>
                </a:cubicBezTo>
                <a:lnTo>
                  <a:pt x="0" y="13252"/>
                </a:lnTo>
                <a:cubicBezTo>
                  <a:pt x="0" y="14068"/>
                  <a:pt x="409" y="14729"/>
                  <a:pt x="913" y="14729"/>
                </a:cubicBezTo>
                <a:lnTo>
                  <a:pt x="8263" y="14729"/>
                </a:lnTo>
                <a:lnTo>
                  <a:pt x="10090" y="21600"/>
                </a:lnTo>
                <a:lnTo>
                  <a:pt x="11916" y="14729"/>
                </a:lnTo>
                <a:lnTo>
                  <a:pt x="20687" y="14729"/>
                </a:lnTo>
                <a:cubicBezTo>
                  <a:pt x="21191" y="14729"/>
                  <a:pt x="21600" y="14068"/>
                  <a:pt x="21600" y="13252"/>
                </a:cubicBezTo>
                <a:lnTo>
                  <a:pt x="21600" y="1478"/>
                </a:lnTo>
                <a:cubicBezTo>
                  <a:pt x="21600" y="662"/>
                  <a:pt x="21191" y="0"/>
                  <a:pt x="20687" y="0"/>
                </a:cubicBezTo>
                <a:lnTo>
                  <a:pt x="913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特征向量</a:t>
            </a:r>
          </a:p>
        </p:txBody>
      </p:sp>
      <p:sp>
        <p:nvSpPr>
          <p:cNvPr id="460" name="eigenvector"/>
          <p:cNvSpPr/>
          <p:nvPr/>
        </p:nvSpPr>
        <p:spPr>
          <a:xfrm>
            <a:off x="4956736" y="2592779"/>
            <a:ext cx="2452692" cy="45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9667" y="6523"/>
                </a:lnTo>
                <a:lnTo>
                  <a:pt x="9667" y="19733"/>
                </a:lnTo>
                <a:cubicBezTo>
                  <a:pt x="9667" y="20764"/>
                  <a:pt x="9892" y="21600"/>
                  <a:pt x="10171" y="21600"/>
                </a:cubicBezTo>
                <a:lnTo>
                  <a:pt x="21096" y="21600"/>
                </a:lnTo>
                <a:cubicBezTo>
                  <a:pt x="21374" y="21600"/>
                  <a:pt x="21600" y="20764"/>
                  <a:pt x="21600" y="19733"/>
                </a:cubicBezTo>
                <a:lnTo>
                  <a:pt x="21600" y="4854"/>
                </a:lnTo>
                <a:cubicBezTo>
                  <a:pt x="21600" y="3823"/>
                  <a:pt x="21374" y="2987"/>
                  <a:pt x="21096" y="2987"/>
                </a:cubicBezTo>
                <a:lnTo>
                  <a:pt x="10616" y="29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               </a:t>
            </a:r>
            <a:r>
              <a:rPr lang="ja-JP" altLang="en-US"/>
              <a:t>特征值</a:t>
            </a:r>
            <a:endParaRPr dirty="0"/>
          </a:p>
        </p:txBody>
      </p:sp>
      <p:pic>
        <p:nvPicPr>
          <p:cNvPr id="461" name="A_x_=_lambda_x.pdf" descr="A_x_=_lambda_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7500" y="2345998"/>
            <a:ext cx="1143000" cy="24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1" animBg="1" advAuto="0"/>
      <p:bldP spid="460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pecial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特殊矩阵</a:t>
            </a:r>
            <a:endParaRPr dirty="0"/>
          </a:p>
        </p:txBody>
      </p:sp>
      <p:sp>
        <p:nvSpPr>
          <p:cNvPr id="464" name="Symmetric, antisymmetric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4193328"/>
          </a:xfrm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对称性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dirty="0"/>
              <a:t> </a:t>
            </a:r>
            <a:r>
              <a:rPr lang="ja-JP" altLang="en-US"/>
              <a:t>非对称性</a:t>
            </a:r>
            <a:br>
              <a:rPr dirty="0"/>
            </a:br>
            <a:br>
              <a:rPr dirty="0"/>
            </a:b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正定性</a:t>
            </a:r>
            <a:br>
              <a:rPr dirty="0"/>
            </a:br>
            <a:br>
              <a:rPr dirty="0"/>
            </a:br>
            <a:br>
              <a:rPr dirty="0"/>
            </a:br>
            <a:r>
              <a:rPr lang="en-US" altLang="ja-JP" sz="1800" b="0" dirty="0"/>
              <a:t>(</a:t>
            </a:r>
            <a:r>
              <a:rPr lang="ja-JP" altLang="en-US" sz="1800" b="0"/>
              <a:t>特征值均为非负数</a:t>
            </a:r>
            <a:r>
              <a:rPr lang="en-US" altLang="ja-JP" sz="1800" b="0" dirty="0"/>
              <a:t>)</a:t>
            </a:r>
            <a:endParaRPr b="0" dirty="0"/>
          </a:p>
        </p:txBody>
      </p:sp>
      <p:sp>
        <p:nvSpPr>
          <p:cNvPr id="465" name="Square"/>
          <p:cNvSpPr/>
          <p:nvPr/>
        </p:nvSpPr>
        <p:spPr>
          <a:xfrm rot="16200000">
            <a:off x="645561" y="2915495"/>
            <a:ext cx="381001" cy="381001"/>
          </a:xfrm>
          <a:prstGeom prst="rect">
            <a:avLst/>
          </a:prstGeom>
          <a:solidFill>
            <a:srgbClr val="0000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Square"/>
          <p:cNvSpPr/>
          <p:nvPr/>
        </p:nvSpPr>
        <p:spPr>
          <a:xfrm rot="16200000">
            <a:off x="645561" y="24455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7" name="Square"/>
          <p:cNvSpPr/>
          <p:nvPr/>
        </p:nvSpPr>
        <p:spPr>
          <a:xfrm rot="16200000">
            <a:off x="645561" y="19756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8" name="Square"/>
          <p:cNvSpPr/>
          <p:nvPr/>
        </p:nvSpPr>
        <p:spPr>
          <a:xfrm rot="16200000">
            <a:off x="645561" y="15057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9" name="Square"/>
          <p:cNvSpPr/>
          <p:nvPr/>
        </p:nvSpPr>
        <p:spPr>
          <a:xfrm rot="16200000">
            <a:off x="1117441" y="2915495"/>
            <a:ext cx="381001" cy="381001"/>
          </a:xfrm>
          <a:prstGeom prst="rect">
            <a:avLst/>
          </a:prstGeom>
          <a:solidFill>
            <a:schemeClr val="accent4">
              <a:satOff val="-4405"/>
              <a:lumOff val="12990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0" name="Square"/>
          <p:cNvSpPr/>
          <p:nvPr/>
        </p:nvSpPr>
        <p:spPr>
          <a:xfrm rot="16200000">
            <a:off x="1117441" y="24455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quare"/>
          <p:cNvSpPr/>
          <p:nvPr/>
        </p:nvSpPr>
        <p:spPr>
          <a:xfrm rot="16200000">
            <a:off x="1117441" y="1975695"/>
            <a:ext cx="381001" cy="381001"/>
          </a:xfrm>
          <a:prstGeom prst="rect">
            <a:avLst/>
          </a:prstGeom>
          <a:solidFill>
            <a:schemeClr val="accent5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Square"/>
          <p:cNvSpPr/>
          <p:nvPr/>
        </p:nvSpPr>
        <p:spPr>
          <a:xfrm rot="16200000">
            <a:off x="1117441" y="15057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Square"/>
          <p:cNvSpPr/>
          <p:nvPr/>
        </p:nvSpPr>
        <p:spPr>
          <a:xfrm rot="16200000">
            <a:off x="2061200" y="2915495"/>
            <a:ext cx="381001" cy="381001"/>
          </a:xfrm>
          <a:prstGeom prst="rect">
            <a:avLst/>
          </a:prstGeom>
          <a:solidFill>
            <a:schemeClr val="accent4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quare"/>
          <p:cNvSpPr/>
          <p:nvPr/>
        </p:nvSpPr>
        <p:spPr>
          <a:xfrm rot="16200000">
            <a:off x="2061200" y="2445595"/>
            <a:ext cx="381001" cy="381001"/>
          </a:xfrm>
          <a:prstGeom prst="rect">
            <a:avLst/>
          </a:prstGeom>
          <a:solidFill>
            <a:schemeClr val="accent6">
              <a:lumOff val="19999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quare"/>
          <p:cNvSpPr/>
          <p:nvPr/>
        </p:nvSpPr>
        <p:spPr>
          <a:xfrm rot="16200000">
            <a:off x="2061200" y="1975695"/>
            <a:ext cx="381001" cy="381001"/>
          </a:xfrm>
          <a:prstGeom prst="rect">
            <a:avLst/>
          </a:prstGeom>
          <a:solidFill>
            <a:schemeClr val="accent1">
              <a:lumOff val="17843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Square"/>
          <p:cNvSpPr/>
          <p:nvPr/>
        </p:nvSpPr>
        <p:spPr>
          <a:xfrm rot="16200000">
            <a:off x="2061200" y="1505795"/>
            <a:ext cx="381001" cy="381001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Square"/>
          <p:cNvSpPr/>
          <p:nvPr/>
        </p:nvSpPr>
        <p:spPr>
          <a:xfrm rot="16200000">
            <a:off x="1589320" y="2915495"/>
            <a:ext cx="381001" cy="381001"/>
          </a:xfrm>
          <a:prstGeom prst="rect">
            <a:avLst/>
          </a:prstGeom>
          <a:solidFill>
            <a:schemeClr val="accent3">
              <a:lumOff val="-729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8" name="Square"/>
          <p:cNvSpPr/>
          <p:nvPr/>
        </p:nvSpPr>
        <p:spPr>
          <a:xfrm rot="16200000">
            <a:off x="1589320" y="24455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9" name="Square"/>
          <p:cNvSpPr/>
          <p:nvPr/>
        </p:nvSpPr>
        <p:spPr>
          <a:xfrm rot="16200000">
            <a:off x="1589320" y="1975695"/>
            <a:ext cx="381001" cy="381001"/>
          </a:xfrm>
          <a:prstGeom prst="rect">
            <a:avLst/>
          </a:prstGeom>
          <a:solidFill>
            <a:srgbClr val="A7A7A7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quare"/>
          <p:cNvSpPr/>
          <p:nvPr/>
        </p:nvSpPr>
        <p:spPr>
          <a:xfrm rot="16200000">
            <a:off x="1589320" y="15057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7" name="Group"/>
          <p:cNvGrpSpPr/>
          <p:nvPr/>
        </p:nvGrpSpPr>
        <p:grpSpPr>
          <a:xfrm>
            <a:off x="3673680" y="1505795"/>
            <a:ext cx="1796640" cy="1790701"/>
            <a:chOff x="0" y="0"/>
            <a:chExt cx="1796639" cy="1790700"/>
          </a:xfrm>
        </p:grpSpPr>
        <p:sp>
          <p:nvSpPr>
            <p:cNvPr id="481" name="Square"/>
            <p:cNvSpPr/>
            <p:nvPr/>
          </p:nvSpPr>
          <p:spPr>
            <a:xfrm rot="16200000">
              <a:off x="0" y="1409700"/>
              <a:ext cx="381000" cy="381000"/>
            </a:xfrm>
            <a:prstGeom prst="rect">
              <a:avLst/>
            </a:prstGeom>
            <a:solidFill>
              <a:schemeClr val="accent3">
                <a:satOff val="-37096"/>
                <a:lumOff val="3176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quare"/>
            <p:cNvSpPr/>
            <p:nvPr/>
          </p:nvSpPr>
          <p:spPr>
            <a:xfrm rot="16200000">
              <a:off x="0" y="939800"/>
              <a:ext cx="381000" cy="381000"/>
            </a:xfrm>
            <a:prstGeom prst="rect">
              <a:avLst/>
            </a:prstGeom>
            <a:solidFill>
              <a:schemeClr val="accent4">
                <a:lumOff val="-9607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quare"/>
            <p:cNvSpPr/>
            <p:nvPr/>
          </p:nvSpPr>
          <p:spPr>
            <a:xfrm rot="16200000">
              <a:off x="0" y="469900"/>
              <a:ext cx="381000" cy="381000"/>
            </a:xfrm>
            <a:prstGeom prst="rect">
              <a:avLst/>
            </a:prstGeom>
            <a:solidFill>
              <a:schemeClr val="accent2">
                <a:lumOff val="21862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quare"/>
            <p:cNvSpPr/>
            <p:nvPr/>
          </p:nvSpPr>
          <p:spPr>
            <a:xfrm rot="16200000">
              <a:off x="0" y="0"/>
              <a:ext cx="381000" cy="381000"/>
            </a:xfrm>
            <a:prstGeom prst="rect">
              <a:avLst/>
            </a:prstGeom>
            <a:solidFill>
              <a:schemeClr val="accent4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quare"/>
            <p:cNvSpPr/>
            <p:nvPr/>
          </p:nvSpPr>
          <p:spPr>
            <a:xfrm rot="16200000">
              <a:off x="471879" y="14097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quare"/>
            <p:cNvSpPr/>
            <p:nvPr/>
          </p:nvSpPr>
          <p:spPr>
            <a:xfrm rot="16200000">
              <a:off x="471879" y="939800"/>
              <a:ext cx="381001" cy="381000"/>
            </a:xfrm>
            <a:prstGeom prst="rect">
              <a:avLst/>
            </a:prstGeom>
            <a:solidFill>
              <a:schemeClr val="accent6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quare"/>
            <p:cNvSpPr/>
            <p:nvPr/>
          </p:nvSpPr>
          <p:spPr>
            <a:xfrm rot="16200000">
              <a:off x="471879" y="469900"/>
              <a:ext cx="381001" cy="381000"/>
            </a:xfrm>
            <a:prstGeom prst="rect">
              <a:avLst/>
            </a:prstGeom>
            <a:solidFill>
              <a:schemeClr val="accent3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quare"/>
            <p:cNvSpPr/>
            <p:nvPr/>
          </p:nvSpPr>
          <p:spPr>
            <a:xfrm rot="16200000">
              <a:off x="471879" y="0"/>
              <a:ext cx="381001" cy="381000"/>
            </a:xfrm>
            <a:prstGeom prst="rect">
              <a:avLst/>
            </a:prstGeom>
            <a:solidFill>
              <a:schemeClr val="accent2">
                <a:lumOff val="21862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quare"/>
            <p:cNvSpPr/>
            <p:nvPr/>
          </p:nvSpPr>
          <p:spPr>
            <a:xfrm rot="16200000">
              <a:off x="1415639" y="14097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quare"/>
            <p:cNvSpPr/>
            <p:nvPr/>
          </p:nvSpPr>
          <p:spPr>
            <a:xfrm rot="16200000">
              <a:off x="1415639" y="939800"/>
              <a:ext cx="381001" cy="381000"/>
            </a:xfrm>
            <a:prstGeom prst="rect">
              <a:avLst/>
            </a:prstGeom>
            <a:solidFill>
              <a:schemeClr val="accent3">
                <a:lumOff val="-729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quare"/>
            <p:cNvSpPr/>
            <p:nvPr/>
          </p:nvSpPr>
          <p:spPr>
            <a:xfrm rot="16200000">
              <a:off x="1415639" y="469900"/>
              <a:ext cx="381001" cy="381000"/>
            </a:xfrm>
            <a:prstGeom prst="rect">
              <a:avLst/>
            </a:pr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quare"/>
            <p:cNvSpPr/>
            <p:nvPr/>
          </p:nvSpPr>
          <p:spPr>
            <a:xfrm rot="16200000">
              <a:off x="1415639" y="0"/>
              <a:ext cx="381001" cy="381000"/>
            </a:xfrm>
            <a:prstGeom prst="rect">
              <a:avLst/>
            </a:prstGeom>
            <a:solidFill>
              <a:schemeClr val="accent3">
                <a:satOff val="-37096"/>
                <a:lumOff val="3176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quare"/>
            <p:cNvSpPr/>
            <p:nvPr/>
          </p:nvSpPr>
          <p:spPr>
            <a:xfrm rot="16200000">
              <a:off x="943759" y="1409700"/>
              <a:ext cx="381001" cy="381000"/>
            </a:xfrm>
            <a:prstGeom prst="rect">
              <a:avLst/>
            </a:prstGeom>
            <a:solidFill>
              <a:schemeClr val="accent3">
                <a:lumOff val="-7294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quare"/>
            <p:cNvSpPr/>
            <p:nvPr/>
          </p:nvSpPr>
          <p:spPr>
            <a:xfrm rot="16200000">
              <a:off x="943759" y="939800"/>
              <a:ext cx="381001" cy="381000"/>
            </a:xfrm>
            <a:prstGeom prst="rect">
              <a:avLst/>
            </a:prstGeom>
            <a:solidFill>
              <a:schemeClr val="accent5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quare"/>
            <p:cNvSpPr/>
            <p:nvPr/>
          </p:nvSpPr>
          <p:spPr>
            <a:xfrm rot="16200000">
              <a:off x="943759" y="469900"/>
              <a:ext cx="381001" cy="381000"/>
            </a:xfrm>
            <a:prstGeom prst="rect">
              <a:avLst/>
            </a:prstGeom>
            <a:solidFill>
              <a:schemeClr val="accent6"/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quare"/>
            <p:cNvSpPr/>
            <p:nvPr/>
          </p:nvSpPr>
          <p:spPr>
            <a:xfrm rot="16200000">
              <a:off x="943759" y="0"/>
              <a:ext cx="381001" cy="381000"/>
            </a:xfrm>
            <a:prstGeom prst="rect">
              <a:avLst/>
            </a:prstGeom>
            <a:solidFill>
              <a:schemeClr val="accent4">
                <a:lumOff val="-9607"/>
              </a:schemeClr>
            </a:solidFill>
            <a:ln w="38100" cap="flat">
              <a:solidFill>
                <a:srgbClr val="FFFFFF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98" name="A_ij_=_A_ji_text.pdf" descr="A_ij_=_A_ji_tex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5082" y="1118445"/>
            <a:ext cx="34798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quare"/>
          <p:cNvSpPr/>
          <p:nvPr/>
        </p:nvSpPr>
        <p:spPr>
          <a:xfrm rot="16200000">
            <a:off x="6682749" y="2915495"/>
            <a:ext cx="381001" cy="381001"/>
          </a:xfrm>
          <a:prstGeom prst="rect">
            <a:avLst/>
          </a:prstGeom>
          <a:solidFill>
            <a:schemeClr val="accent3">
              <a:satOff val="-37096"/>
              <a:lumOff val="3176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0" name="Square"/>
          <p:cNvSpPr/>
          <p:nvPr/>
        </p:nvSpPr>
        <p:spPr>
          <a:xfrm rot="16200000">
            <a:off x="6682749" y="2445595"/>
            <a:ext cx="381001" cy="381001"/>
          </a:xfrm>
          <a:prstGeom prst="rect">
            <a:avLst/>
          </a:prstGeom>
          <a:solidFill>
            <a:schemeClr val="accent4">
              <a:lumOff val="-9607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Square"/>
          <p:cNvSpPr/>
          <p:nvPr/>
        </p:nvSpPr>
        <p:spPr>
          <a:xfrm rot="16200000">
            <a:off x="6682749" y="1975695"/>
            <a:ext cx="381001" cy="381001"/>
          </a:xfrm>
          <a:prstGeom prst="rect">
            <a:avLst/>
          </a:prstGeom>
          <a:solidFill>
            <a:schemeClr val="accent2">
              <a:lumOff val="21862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2" name="Square"/>
          <p:cNvSpPr/>
          <p:nvPr/>
        </p:nvSpPr>
        <p:spPr>
          <a:xfrm rot="16200000">
            <a:off x="6682749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quare"/>
          <p:cNvSpPr/>
          <p:nvPr/>
        </p:nvSpPr>
        <p:spPr>
          <a:xfrm rot="16200000">
            <a:off x="7154629" y="2915495"/>
            <a:ext cx="381001" cy="381001"/>
          </a:xfrm>
          <a:prstGeom prst="rect">
            <a:avLst/>
          </a:prstGeom>
          <a:solidFill>
            <a:schemeClr val="accent2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Square"/>
          <p:cNvSpPr/>
          <p:nvPr/>
        </p:nvSpPr>
        <p:spPr>
          <a:xfrm rot="16200000">
            <a:off x="7154629" y="2445595"/>
            <a:ext cx="381001" cy="381001"/>
          </a:xfrm>
          <a:prstGeom prst="rect">
            <a:avLst/>
          </a:prstGeom>
          <a:solidFill>
            <a:schemeClr val="accent6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Square"/>
          <p:cNvSpPr/>
          <p:nvPr/>
        </p:nvSpPr>
        <p:spPr>
          <a:xfrm rot="16200000">
            <a:off x="7154629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6" name="Square"/>
          <p:cNvSpPr/>
          <p:nvPr/>
        </p:nvSpPr>
        <p:spPr>
          <a:xfrm rot="16200000">
            <a:off x="7154629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ACF9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7" name="Square"/>
          <p:cNvSpPr/>
          <p:nvPr/>
        </p:nvSpPr>
        <p:spPr>
          <a:xfrm rot="16200000">
            <a:off x="8098388" y="29154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Square"/>
          <p:cNvSpPr/>
          <p:nvPr/>
        </p:nvSpPr>
        <p:spPr>
          <a:xfrm rot="16200000">
            <a:off x="8098388" y="24455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115489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Square"/>
          <p:cNvSpPr/>
          <p:nvPr/>
        </p:nvSpPr>
        <p:spPr>
          <a:xfrm rot="16200000">
            <a:off x="8098388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59F39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Square"/>
          <p:cNvSpPr/>
          <p:nvPr/>
        </p:nvSpPr>
        <p:spPr>
          <a:xfrm rot="16200000">
            <a:off x="8098388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87B4D5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1" name="Square"/>
          <p:cNvSpPr/>
          <p:nvPr/>
        </p:nvSpPr>
        <p:spPr>
          <a:xfrm rot="16200000">
            <a:off x="7626508" y="2915495"/>
            <a:ext cx="381001" cy="381001"/>
          </a:xfrm>
          <a:prstGeom prst="rect">
            <a:avLst/>
          </a:prstGeom>
          <a:solidFill>
            <a:schemeClr val="accent3">
              <a:lumOff val="-7294"/>
            </a:schemeClr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Square"/>
          <p:cNvSpPr/>
          <p:nvPr/>
        </p:nvSpPr>
        <p:spPr>
          <a:xfrm rot="16200000">
            <a:off x="7626508" y="24455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" name="Square"/>
          <p:cNvSpPr/>
          <p:nvPr/>
        </p:nvSpPr>
        <p:spPr>
          <a:xfrm rot="16200000">
            <a:off x="7626508" y="19756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6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4" name="Square"/>
          <p:cNvSpPr/>
          <p:nvPr/>
        </p:nvSpPr>
        <p:spPr>
          <a:xfrm rot="16200000">
            <a:off x="7626508" y="1505795"/>
            <a:ext cx="381001" cy="381001"/>
          </a:xfrm>
          <a:prstGeom prst="rect">
            <a:avLst/>
          </a:prstGeom>
          <a:solidFill>
            <a:srgbClr val="FFFFFF"/>
          </a:solidFill>
          <a:ln w="38100">
            <a:solidFill>
              <a:srgbClr val="649A3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5" name="nbr_x^2_=_x^top_.pdf" descr="nbr_x^2_=_x^top_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2963" y="3993079"/>
            <a:ext cx="54229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pecial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Special Matrices</a:t>
            </a:r>
          </a:p>
        </p:txBody>
      </p:sp>
      <p:sp>
        <p:nvSpPr>
          <p:cNvPr id="518" name="Orthogonal Matri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正交矩阵</a:t>
            </a:r>
            <a:endParaRPr lang="en-US" dirty="0"/>
          </a:p>
          <a:p>
            <a:pPr marL="621631" lvl="1" indent="-240631"/>
            <a:r>
              <a:rPr lang="ja-JP" altLang="en-US"/>
              <a:t>所有的列向量都是单位正交向量</a:t>
            </a:r>
          </a:p>
          <a:p>
            <a:pPr marL="621631" lvl="1" indent="-240631"/>
            <a:r>
              <a:rPr lang="ja-JP" altLang="en-US"/>
              <a:t>所有的行向量都是单位正交向量</a:t>
            </a:r>
            <a:endParaRPr dirty="0"/>
          </a:p>
          <a:p>
            <a:pPr marL="621631" lvl="1" indent="-240631"/>
            <a:r>
              <a:rPr lang="ja-JP" altLang="en-US"/>
              <a:t>可以写为</a:t>
            </a:r>
            <a:r>
              <a:rPr lang="zh-CN" altLang="en-US" dirty="0"/>
              <a:t>：</a:t>
            </a:r>
            <a:endParaRPr dirty="0"/>
          </a:p>
          <a:p>
            <a:pPr marL="621631" lvl="1" indent="-240631"/>
            <a:endParaRPr dirty="0"/>
          </a:p>
          <a:p>
            <a:pPr marL="240631" indent="-240631">
              <a:buSzPct val="100000"/>
              <a:buChar char="•"/>
              <a:defRPr b="1"/>
            </a:pPr>
            <a:r>
              <a:rPr lang="ja-JP" altLang="en-US"/>
              <a:t>置换矩阵</a:t>
            </a:r>
            <a:endParaRPr lang="en-US" altLang="ja-JP" dirty="0"/>
          </a:p>
          <a:p>
            <a:pPr lvl="1" indent="0">
              <a:buNone/>
              <a:defRPr b="1"/>
            </a:pPr>
            <a:endParaRPr lang="en-US" altLang="ja-JP" dirty="0">
              <a:latin typeface="+mn-lt"/>
            </a:endParaRPr>
          </a:p>
        </p:txBody>
      </p:sp>
      <p:pic>
        <p:nvPicPr>
          <p:cNvPr id="520" name="U_U^top_=_one.pdf" descr="U_U^top_=_on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249" y="2786295"/>
            <a:ext cx="12319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_text_where_P_i.pdf" descr="P_text_where_P_i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2663" y="4380358"/>
            <a:ext cx="51435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43895-6D5A-7045-96FB-A6C53503DAB3}"/>
              </a:ext>
            </a:extLst>
          </p:cNvPr>
          <p:cNvSpPr txBox="1"/>
          <p:nvPr/>
        </p:nvSpPr>
        <p:spPr>
          <a:xfrm>
            <a:off x="661091" y="3836702"/>
            <a:ext cx="6183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矩阵的每一行和每一列的元素中只有一个</a:t>
            </a:r>
            <a:r>
              <a:rPr lang="en-US" altLang="ja-JP" dirty="0"/>
              <a:t>1,</a:t>
            </a:r>
            <a:r>
              <a:rPr lang="ja-JP" altLang="en-US"/>
              <a:t>其余元素都为</a:t>
            </a:r>
            <a:r>
              <a:rPr lang="en-US" altLang="ja-JP" dirty="0"/>
              <a:t>0</a:t>
            </a:r>
            <a:r>
              <a:rPr lang="ja-JP" altLang="en-US"/>
              <a:t>。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820" y="-1146936"/>
            <a:ext cx="9223640" cy="743737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PUs love matrices and vectors…"/>
          <p:cNvSpPr txBox="1">
            <a:spLocks noGrp="1"/>
          </p:cNvSpPr>
          <p:nvPr>
            <p:ph type="title"/>
          </p:nvPr>
        </p:nvSpPr>
        <p:spPr>
          <a:xfrm>
            <a:off x="685800" y="1726987"/>
            <a:ext cx="7772400" cy="1689526"/>
          </a:xfrm>
          <a:prstGeom prst="rect">
            <a:avLst/>
          </a:prstGeom>
        </p:spPr>
        <p:txBody>
          <a:bodyPr/>
          <a:lstStyle/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GPUs </a:t>
            </a:r>
            <a:r>
              <a:rPr lang="ja-JP" altLang="en-US"/>
              <a:t>十分喜爱矩阵和向量</a:t>
            </a:r>
            <a:endParaRPr dirty="0"/>
          </a:p>
          <a:p>
            <a:pPr algn="ctr" defTabSz="448055">
              <a:defRPr sz="3920">
                <a:solidFill>
                  <a:srgbClr val="FFFFFF"/>
                </a:solidFill>
              </a:defRPr>
            </a:pPr>
            <a:r>
              <a:rPr dirty="0"/>
              <a:t>(</a:t>
            </a:r>
            <a:r>
              <a:rPr lang="ja-JP" altLang="en-US"/>
              <a:t>它们有许多处理器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ndarray"/>
          <p:cNvSpPr txBox="1">
            <a:spLocks noGrp="1"/>
          </p:cNvSpPr>
          <p:nvPr>
            <p:ph type="title"/>
          </p:nvPr>
        </p:nvSpPr>
        <p:spPr>
          <a:xfrm>
            <a:off x="3469397" y="496002"/>
            <a:ext cx="6921898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NDA</a:t>
            </a:r>
            <a:r>
              <a:rPr dirty="0" err="1"/>
              <a:t>rray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N-dimensional Array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NDArray</a:t>
            </a:r>
            <a:endParaRPr dirty="0"/>
          </a:p>
        </p:txBody>
      </p:sp>
      <p:sp>
        <p:nvSpPr>
          <p:cNvPr id="533" name="Rectangle"/>
          <p:cNvSpPr/>
          <p:nvPr/>
        </p:nvSpPr>
        <p:spPr>
          <a:xfrm>
            <a:off x="1419084" y="2310841"/>
            <a:ext cx="249594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36744" y="2310841"/>
            <a:ext cx="1307383" cy="266740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6540877" y="2256364"/>
            <a:ext cx="1307383" cy="890923"/>
          </a:xfrm>
          <a:prstGeom prst="rect">
            <a:avLst/>
          </a:prstGeom>
          <a:solidFill>
            <a:schemeClr val="accent3">
              <a:satOff val="-37096"/>
              <a:lumOff val="15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6" name="0-d (scalar)"/>
          <p:cNvSpPr txBox="1"/>
          <p:nvPr/>
        </p:nvSpPr>
        <p:spPr>
          <a:xfrm>
            <a:off x="913836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0-d (</a:t>
            </a:r>
            <a:r>
              <a:rPr lang="ja-JP" altLang="en-US"/>
              <a:t>元素</a:t>
            </a:r>
            <a:r>
              <a:rPr dirty="0"/>
              <a:t>)</a:t>
            </a:r>
          </a:p>
        </p:txBody>
      </p:sp>
      <p:sp>
        <p:nvSpPr>
          <p:cNvPr id="537" name="1.0"/>
          <p:cNvSpPr txBox="1"/>
          <p:nvPr/>
        </p:nvSpPr>
        <p:spPr>
          <a:xfrm>
            <a:off x="1331764" y="3306250"/>
            <a:ext cx="378506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1.0</a:t>
            </a:r>
          </a:p>
        </p:txBody>
      </p:sp>
      <p:sp>
        <p:nvSpPr>
          <p:cNvPr id="538" name="A class label"/>
          <p:cNvSpPr txBox="1"/>
          <p:nvPr/>
        </p:nvSpPr>
        <p:spPr>
          <a:xfrm>
            <a:off x="915436" y="4005746"/>
            <a:ext cx="124649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一个类标签</a:t>
            </a:r>
            <a:endParaRPr lang="ja-JP" altLang="en-US" dirty="0"/>
          </a:p>
        </p:txBody>
      </p:sp>
      <p:sp>
        <p:nvSpPr>
          <p:cNvPr id="539" name="1-d (vector)"/>
          <p:cNvSpPr txBox="1"/>
          <p:nvPr/>
        </p:nvSpPr>
        <p:spPr>
          <a:xfrm>
            <a:off x="3554029" y="1765117"/>
            <a:ext cx="1105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1-d (</a:t>
            </a:r>
            <a:r>
              <a:rPr lang="ja-JP" altLang="en-US"/>
              <a:t>向量</a:t>
            </a:r>
            <a:r>
              <a:rPr dirty="0"/>
              <a:t>)</a:t>
            </a:r>
          </a:p>
        </p:txBody>
      </p:sp>
      <p:sp>
        <p:nvSpPr>
          <p:cNvPr id="540" name="[1.0, 2.7, 3.4]"/>
          <p:cNvSpPr txBox="1"/>
          <p:nvPr/>
        </p:nvSpPr>
        <p:spPr>
          <a:xfrm>
            <a:off x="3338135" y="3306250"/>
            <a:ext cx="1475965" cy="28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[1.0, 2.7, 3.4]</a:t>
            </a:r>
          </a:p>
        </p:txBody>
      </p:sp>
      <p:sp>
        <p:nvSpPr>
          <p:cNvPr id="541" name="A feature vector"/>
          <p:cNvSpPr txBox="1"/>
          <p:nvPr/>
        </p:nvSpPr>
        <p:spPr>
          <a:xfrm>
            <a:off x="3382300" y="4005746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一个特征向量</a:t>
            </a:r>
            <a:endParaRPr lang="en-US" dirty="0"/>
          </a:p>
        </p:txBody>
      </p:sp>
      <p:sp>
        <p:nvSpPr>
          <p:cNvPr id="542" name="[[1.0, 2.7, 3.4]…"/>
          <p:cNvSpPr txBox="1"/>
          <p:nvPr/>
        </p:nvSpPr>
        <p:spPr>
          <a:xfrm>
            <a:off x="6365132" y="3306250"/>
            <a:ext cx="1658874" cy="68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[[1.0,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[4.3, 8.5, 0.2]]</a:t>
            </a:r>
          </a:p>
        </p:txBody>
      </p:sp>
      <p:sp>
        <p:nvSpPr>
          <p:cNvPr id="543" name="2-d (matrix)"/>
          <p:cNvSpPr txBox="1"/>
          <p:nvPr/>
        </p:nvSpPr>
        <p:spPr>
          <a:xfrm>
            <a:off x="6558274" y="176511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2-d (</a:t>
            </a:r>
            <a:r>
              <a:rPr lang="ja-JP" altLang="en-US"/>
              <a:t>矩阵</a:t>
            </a:r>
            <a:r>
              <a:rPr dirty="0"/>
              <a:t>)</a:t>
            </a:r>
          </a:p>
        </p:txBody>
      </p:sp>
      <p:sp>
        <p:nvSpPr>
          <p:cNvPr id="544" name="A example-by-feature matrix"/>
          <p:cNvSpPr txBox="1"/>
          <p:nvPr/>
        </p:nvSpPr>
        <p:spPr>
          <a:xfrm>
            <a:off x="6216158" y="4151958"/>
            <a:ext cx="217711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 dirty="0"/>
          </a:p>
        </p:txBody>
      </p:sp>
      <p:sp>
        <p:nvSpPr>
          <p:cNvPr id="545" name="N-dimensional array, short for ndarray, is the main data structure for machine learning and neural networks"/>
          <p:cNvSpPr txBox="1">
            <a:spLocks noGrp="1"/>
          </p:cNvSpPr>
          <p:nvPr>
            <p:ph type="body" sz="quarter" idx="1"/>
          </p:nvPr>
        </p:nvSpPr>
        <p:spPr>
          <a:xfrm>
            <a:off x="321761" y="833350"/>
            <a:ext cx="8205305" cy="81891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NDArray</a:t>
            </a:r>
            <a:r>
              <a:rPr lang="ja-JP" altLang="en-US"/>
              <a:t>是存储和变换数据的主要工具</a:t>
            </a:r>
            <a:endParaRPr lang="en-US" altLang="ja-JP" dirty="0"/>
          </a:p>
          <a:p>
            <a:r>
              <a:rPr lang="en-US" altLang="ja-JP" dirty="0" err="1"/>
              <a:t>NDArray</a:t>
            </a:r>
            <a:r>
              <a:rPr lang="ja-JP" altLang="en-US"/>
              <a:t>提供</a:t>
            </a:r>
            <a:r>
              <a:rPr lang="en-US" dirty="0"/>
              <a:t>GPU</a:t>
            </a:r>
            <a:r>
              <a:rPr lang="ja-JP" altLang="en-US"/>
              <a:t>计算和自动求梯度等更多功能，这些使</a:t>
            </a:r>
            <a:r>
              <a:rPr lang="en-US" dirty="0" err="1"/>
              <a:t>NDArray</a:t>
            </a:r>
            <a:r>
              <a:rPr lang="ja-JP" altLang="en-US"/>
              <a:t>更加适合深度学习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3D555-BD1F-2D41-A741-43DCF5563956}"/>
              </a:ext>
            </a:extLst>
          </p:cNvPr>
          <p:cNvSpPr txBox="1"/>
          <p:nvPr/>
        </p:nvSpPr>
        <p:spPr>
          <a:xfrm>
            <a:off x="6455905" y="4061165"/>
            <a:ext cx="14773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ja-JP" altLang="en-US"/>
              <a:t>一个特征矩阵</a:t>
            </a:r>
            <a:endParaRPr lang="en-US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474746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91" y="-482321"/>
            <a:ext cx="9159582" cy="653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ep Learning"/>
          <p:cNvSpPr txBox="1">
            <a:spLocks noGrp="1"/>
          </p:cNvSpPr>
          <p:nvPr>
            <p:ph type="title"/>
          </p:nvPr>
        </p:nvSpPr>
        <p:spPr>
          <a:xfrm>
            <a:off x="3476846" y="515200"/>
            <a:ext cx="5538714" cy="930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深度学习</a:t>
            </a:r>
            <a:endParaRPr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ND Array Examples, co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NDArray</a:t>
            </a:r>
            <a:endParaRPr dirty="0"/>
          </a:p>
        </p:txBody>
      </p:sp>
      <p:grpSp>
        <p:nvGrpSpPr>
          <p:cNvPr id="551" name="Group"/>
          <p:cNvGrpSpPr/>
          <p:nvPr/>
        </p:nvGrpSpPr>
        <p:grpSpPr>
          <a:xfrm>
            <a:off x="954431" y="1224583"/>
            <a:ext cx="1178900" cy="943105"/>
            <a:chOff x="0" y="0"/>
            <a:chExt cx="1178898" cy="943103"/>
          </a:xfrm>
        </p:grpSpPr>
        <p:sp>
          <p:nvSpPr>
            <p:cNvPr id="548" name="Rectangle"/>
            <p:cNvSpPr/>
            <p:nvPr/>
          </p:nvSpPr>
          <p:spPr>
            <a:xfrm>
              <a:off x="4700" y="294684"/>
              <a:ext cx="965325" cy="648420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>
              <a:off x="0" y="0"/>
              <a:ext cx="1178899" cy="29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7753" y="21552"/>
                  </a:lnTo>
                  <a:lnTo>
                    <a:pt x="21600" y="0"/>
                  </a:lnTo>
                  <a:lnTo>
                    <a:pt x="4611" y="7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>
                <a:satOff val="-37096"/>
                <a:lumOff val="3176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968502" y="523"/>
              <a:ext cx="208855" cy="942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860"/>
                  </a:lnTo>
                  <a:lnTo>
                    <a:pt x="80" y="21600"/>
                  </a:lnTo>
                  <a:lnTo>
                    <a:pt x="21397" y="1389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52" name="3-d"/>
          <p:cNvSpPr txBox="1"/>
          <p:nvPr/>
        </p:nvSpPr>
        <p:spPr>
          <a:xfrm>
            <a:off x="1326611" y="767299"/>
            <a:ext cx="43454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3-d</a:t>
            </a:r>
          </a:p>
        </p:txBody>
      </p:sp>
      <p:sp>
        <p:nvSpPr>
          <p:cNvPr id="553" name="[[[0.1, 2.7, 3.4]…"/>
          <p:cNvSpPr txBox="1"/>
          <p:nvPr/>
        </p:nvSpPr>
        <p:spPr>
          <a:xfrm>
            <a:off x="622989" y="2346929"/>
            <a:ext cx="1841784" cy="129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[[[0.1, 2.7,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[5.0, 0.2, 4.6]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[4.3, 8.5, 0.2]]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[[3.2, 5.7, 3.4]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[5.4, 6.2, 3.2]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[4.1, 3.5, 6.2]]]</a:t>
            </a:r>
          </a:p>
        </p:txBody>
      </p:sp>
      <p:sp>
        <p:nvSpPr>
          <p:cNvPr id="554" name="A RGB image (width x height x channels)"/>
          <p:cNvSpPr txBox="1"/>
          <p:nvPr/>
        </p:nvSpPr>
        <p:spPr>
          <a:xfrm>
            <a:off x="843945" y="3786805"/>
            <a:ext cx="162082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一张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dirty="0"/>
              <a:t>(</a:t>
            </a:r>
            <a:r>
              <a:rPr lang="ja-JP" altLang="en-US"/>
              <a:t>长</a:t>
            </a:r>
            <a:r>
              <a:rPr dirty="0"/>
              <a:t> x </a:t>
            </a:r>
            <a:r>
              <a:rPr lang="ja-JP" altLang="en-US"/>
              <a:t>宽</a:t>
            </a:r>
            <a:r>
              <a:rPr dirty="0"/>
              <a:t> x </a:t>
            </a:r>
            <a:r>
              <a:rPr lang="ja-JP" altLang="en-US"/>
              <a:t>高</a:t>
            </a:r>
            <a:r>
              <a:rPr dirty="0"/>
              <a:t>)</a:t>
            </a:r>
          </a:p>
        </p:txBody>
      </p:sp>
      <p:sp>
        <p:nvSpPr>
          <p:cNvPr id="555" name="4-d"/>
          <p:cNvSpPr txBox="1"/>
          <p:nvPr/>
        </p:nvSpPr>
        <p:spPr>
          <a:xfrm>
            <a:off x="4077741" y="767299"/>
            <a:ext cx="43453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4-d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3484597" y="1224583"/>
            <a:ext cx="1620828" cy="276540"/>
            <a:chOff x="0" y="0"/>
            <a:chExt cx="1620826" cy="276538"/>
          </a:xfrm>
        </p:grpSpPr>
        <p:grpSp>
          <p:nvGrpSpPr>
            <p:cNvPr id="559" name="Group"/>
            <p:cNvGrpSpPr/>
            <p:nvPr/>
          </p:nvGrpSpPr>
          <p:grpSpPr>
            <a:xfrm>
              <a:off x="0" y="0"/>
              <a:ext cx="345680" cy="276539"/>
              <a:chOff x="0" y="0"/>
              <a:chExt cx="345679" cy="276538"/>
            </a:xfrm>
          </p:grpSpPr>
          <p:sp>
            <p:nvSpPr>
              <p:cNvPr id="556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7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8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3" name="Group"/>
            <p:cNvGrpSpPr/>
            <p:nvPr/>
          </p:nvGrpSpPr>
          <p:grpSpPr>
            <a:xfrm>
              <a:off x="425049" y="0"/>
              <a:ext cx="345680" cy="276539"/>
              <a:chOff x="0" y="0"/>
              <a:chExt cx="345679" cy="276538"/>
            </a:xfrm>
          </p:grpSpPr>
          <p:sp>
            <p:nvSpPr>
              <p:cNvPr id="560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1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2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67" name="Group"/>
            <p:cNvGrpSpPr/>
            <p:nvPr/>
          </p:nvGrpSpPr>
          <p:grpSpPr>
            <a:xfrm>
              <a:off x="850098" y="0"/>
              <a:ext cx="345680" cy="276539"/>
              <a:chOff x="0" y="0"/>
              <a:chExt cx="345679" cy="276538"/>
            </a:xfrm>
          </p:grpSpPr>
          <p:sp>
            <p:nvSpPr>
              <p:cNvPr id="564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5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6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71" name="Group"/>
            <p:cNvGrpSpPr/>
            <p:nvPr/>
          </p:nvGrpSpPr>
          <p:grpSpPr>
            <a:xfrm>
              <a:off x="1275147" y="0"/>
              <a:ext cx="345680" cy="276539"/>
              <a:chOff x="0" y="0"/>
              <a:chExt cx="345679" cy="276538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1378" y="86407"/>
                <a:ext cx="283055" cy="190132"/>
              </a:xfrm>
              <a:prstGeom prst="rect">
                <a:avLst/>
              </a:prstGeom>
              <a:solidFill>
                <a:schemeClr val="accent3">
                  <a:satOff val="-37096"/>
                  <a:lumOff val="1588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9" name="Shape"/>
              <p:cNvSpPr/>
              <p:nvPr/>
            </p:nvSpPr>
            <p:spPr>
              <a:xfrm>
                <a:off x="0" y="0"/>
                <a:ext cx="345680" cy="87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7753" y="21552"/>
                    </a:lnTo>
                    <a:lnTo>
                      <a:pt x="21600" y="0"/>
                    </a:lnTo>
                    <a:lnTo>
                      <a:pt x="4611" y="7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>
                  <a:satOff val="-37096"/>
                  <a:lumOff val="3176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70" name="Shape"/>
              <p:cNvSpPr/>
              <p:nvPr/>
            </p:nvSpPr>
            <p:spPr>
              <a:xfrm>
                <a:off x="283986" y="153"/>
                <a:ext cx="61241" cy="2762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860"/>
                    </a:lnTo>
                    <a:lnTo>
                      <a:pt x="80" y="21600"/>
                    </a:lnTo>
                    <a:lnTo>
                      <a:pt x="21397" y="1389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2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573" name="[[[[. . .…"/>
          <p:cNvSpPr txBox="1"/>
          <p:nvPr/>
        </p:nvSpPr>
        <p:spPr>
          <a:xfrm>
            <a:off x="3648483" y="1858392"/>
            <a:ext cx="1293055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574" name="A batch of RGB images (batch-size x width x height x channels)"/>
          <p:cNvSpPr txBox="1"/>
          <p:nvPr/>
        </p:nvSpPr>
        <p:spPr>
          <a:xfrm>
            <a:off x="3613999" y="3737659"/>
            <a:ext cx="162082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图像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批量数目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  <p:sp>
        <p:nvSpPr>
          <p:cNvPr id="575" name="5-d"/>
          <p:cNvSpPr txBox="1"/>
          <p:nvPr/>
        </p:nvSpPr>
        <p:spPr>
          <a:xfrm>
            <a:off x="6977076" y="793645"/>
            <a:ext cx="4345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5-d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6216289" y="1280311"/>
            <a:ext cx="1620827" cy="1074804"/>
            <a:chOff x="0" y="0"/>
            <a:chExt cx="1620826" cy="1074802"/>
          </a:xfrm>
        </p:grpSpPr>
        <p:grpSp>
          <p:nvGrpSpPr>
            <p:cNvPr id="592" name="Group"/>
            <p:cNvGrpSpPr/>
            <p:nvPr/>
          </p:nvGrpSpPr>
          <p:grpSpPr>
            <a:xfrm>
              <a:off x="0" y="0"/>
              <a:ext cx="1620827" cy="276539"/>
              <a:chOff x="0" y="0"/>
              <a:chExt cx="1620826" cy="276538"/>
            </a:xfrm>
          </p:grpSpPr>
          <p:grpSp>
            <p:nvGrpSpPr>
              <p:cNvPr id="579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76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7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78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3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8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87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58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591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58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8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09" name="Group"/>
            <p:cNvGrpSpPr/>
            <p:nvPr/>
          </p:nvGrpSpPr>
          <p:grpSpPr>
            <a:xfrm>
              <a:off x="0" y="399131"/>
              <a:ext cx="1620827" cy="276540"/>
              <a:chOff x="0" y="0"/>
              <a:chExt cx="1620826" cy="276538"/>
            </a:xfrm>
          </p:grpSpPr>
          <p:grpSp>
            <p:nvGrpSpPr>
              <p:cNvPr id="596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593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4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5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597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8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99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4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01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2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3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08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05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6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07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626" name="Group"/>
            <p:cNvGrpSpPr/>
            <p:nvPr/>
          </p:nvGrpSpPr>
          <p:grpSpPr>
            <a:xfrm>
              <a:off x="0" y="798263"/>
              <a:ext cx="1620827" cy="276540"/>
              <a:chOff x="0" y="0"/>
              <a:chExt cx="1620826" cy="276538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345680" cy="276539"/>
                <a:chOff x="0" y="0"/>
                <a:chExt cx="345679" cy="276538"/>
              </a:xfrm>
            </p:grpSpPr>
            <p:sp>
              <p:nvSpPr>
                <p:cNvPr id="610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1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2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17" name="Group"/>
              <p:cNvGrpSpPr/>
              <p:nvPr/>
            </p:nvGrpSpPr>
            <p:grpSpPr>
              <a:xfrm>
                <a:off x="425049" y="0"/>
                <a:ext cx="345680" cy="276539"/>
                <a:chOff x="0" y="0"/>
                <a:chExt cx="345679" cy="276538"/>
              </a:xfrm>
            </p:grpSpPr>
            <p:sp>
              <p:nvSpPr>
                <p:cNvPr id="614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5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6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1" name="Group"/>
              <p:cNvGrpSpPr/>
              <p:nvPr/>
            </p:nvGrpSpPr>
            <p:grpSpPr>
              <a:xfrm>
                <a:off x="850098" y="0"/>
                <a:ext cx="345680" cy="276539"/>
                <a:chOff x="0" y="0"/>
                <a:chExt cx="345679" cy="276538"/>
              </a:xfrm>
            </p:grpSpPr>
            <p:sp>
              <p:nvSpPr>
                <p:cNvPr id="618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19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0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25" name="Group"/>
              <p:cNvGrpSpPr/>
              <p:nvPr/>
            </p:nvGrpSpPr>
            <p:grpSpPr>
              <a:xfrm>
                <a:off x="1275147" y="0"/>
                <a:ext cx="345680" cy="276539"/>
                <a:chOff x="0" y="0"/>
                <a:chExt cx="345679" cy="276538"/>
              </a:xfrm>
            </p:grpSpPr>
            <p:sp>
              <p:nvSpPr>
                <p:cNvPr id="622" name="Rectangle"/>
                <p:cNvSpPr/>
                <p:nvPr/>
              </p:nvSpPr>
              <p:spPr>
                <a:xfrm>
                  <a:off x="1378" y="86407"/>
                  <a:ext cx="283055" cy="190132"/>
                </a:xfrm>
                <a:prstGeom prst="rect">
                  <a:avLst/>
                </a:prstGeom>
                <a:solidFill>
                  <a:schemeClr val="accent3">
                    <a:satOff val="-37096"/>
                    <a:lumOff val="1588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3" name="Shape"/>
                <p:cNvSpPr/>
                <p:nvPr/>
              </p:nvSpPr>
              <p:spPr>
                <a:xfrm>
                  <a:off x="0" y="0"/>
                  <a:ext cx="345680" cy="87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17753" y="21552"/>
                      </a:lnTo>
                      <a:lnTo>
                        <a:pt x="21600" y="0"/>
                      </a:lnTo>
                      <a:lnTo>
                        <a:pt x="4611" y="7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accent3">
                    <a:satOff val="-37096"/>
                    <a:lumOff val="31764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624" name="Shape"/>
                <p:cNvSpPr/>
                <p:nvPr/>
              </p:nvSpPr>
              <p:spPr>
                <a:xfrm>
                  <a:off x="283986" y="153"/>
                  <a:ext cx="61241" cy="2762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6860"/>
                      </a:lnTo>
                      <a:lnTo>
                        <a:pt x="80" y="21600"/>
                      </a:lnTo>
                      <a:lnTo>
                        <a:pt x="21397" y="13897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584200">
                    <a:defRPr sz="220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628" name="[[[[. . .…"/>
          <p:cNvSpPr txBox="1"/>
          <p:nvPr/>
        </p:nvSpPr>
        <p:spPr>
          <a:xfrm>
            <a:off x="6308903" y="2550129"/>
            <a:ext cx="1293054" cy="89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[[[[.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   . . .]]]</a:t>
            </a:r>
          </a:p>
          <a:p>
            <a:pPr>
              <a:defRPr sz="12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</a:p>
        </p:txBody>
      </p:sp>
      <p:sp>
        <p:nvSpPr>
          <p:cNvPr id="629" name="A batch of videos (batch-size x time x width x height x channels)"/>
          <p:cNvSpPr txBox="1"/>
          <p:nvPr/>
        </p:nvSpPr>
        <p:spPr>
          <a:xfrm>
            <a:off x="6208249" y="3737659"/>
            <a:ext cx="227408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ja-JP" altLang="en-US"/>
              <a:t>一组</a:t>
            </a:r>
            <a:r>
              <a:rPr lang="en-US" dirty="0"/>
              <a:t>RGB</a:t>
            </a:r>
            <a:r>
              <a:rPr lang="ja-JP" altLang="en-US"/>
              <a:t>视频</a:t>
            </a:r>
          </a:p>
          <a:p>
            <a:r>
              <a:rPr lang="en-US" altLang="ja-JP" dirty="0"/>
              <a:t>(</a:t>
            </a:r>
            <a:r>
              <a:rPr lang="ja-JP" altLang="en-US"/>
              <a:t>批量数目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时间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ja-JP" altLang="en-US"/>
              <a:t>长 </a:t>
            </a:r>
            <a:r>
              <a:rPr lang="en-US" dirty="0"/>
              <a:t>x </a:t>
            </a:r>
            <a:r>
              <a:rPr lang="ja-JP" altLang="en-US"/>
              <a:t>宽 </a:t>
            </a:r>
            <a:r>
              <a:rPr lang="en-US" dirty="0"/>
              <a:t>x </a:t>
            </a:r>
            <a:r>
              <a:rPr lang="ja-JP" altLang="en-US"/>
              <a:t>高</a:t>
            </a:r>
            <a:r>
              <a:rPr lang="en-US" altLang="ja-JP" dirty="0"/>
              <a:t>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reate 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 b="0"/>
              <a:t>创建</a:t>
            </a:r>
            <a:r>
              <a:rPr lang="en-US" b="0" dirty="0" err="1"/>
              <a:t>NDArray</a:t>
            </a:r>
            <a:endParaRPr lang="en-US" b="0" dirty="0"/>
          </a:p>
        </p:txBody>
      </p:sp>
      <p:sp>
        <p:nvSpPr>
          <p:cNvPr id="632" name="Create arrays with…"/>
          <p:cNvSpPr txBox="1">
            <a:spLocks noGrp="1"/>
          </p:cNvSpPr>
          <p:nvPr>
            <p:ph type="body" idx="1"/>
          </p:nvPr>
        </p:nvSpPr>
        <p:spPr>
          <a:xfrm>
            <a:off x="340592" y="1009331"/>
            <a:ext cx="8205304" cy="231081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按如下标准创建</a:t>
            </a:r>
            <a:r>
              <a:rPr lang="en-US" dirty="0" err="1"/>
              <a:t>NDArray</a:t>
            </a:r>
            <a:endParaRPr lang="en-US" dirty="0"/>
          </a:p>
          <a:p>
            <a:pPr lvl="1"/>
            <a:r>
              <a:rPr lang="ja-JP" altLang="en-US"/>
              <a:t>一个形状</a:t>
            </a:r>
            <a:r>
              <a:rPr lang="en-US" altLang="zh-CN" dirty="0"/>
              <a:t>(shape)</a:t>
            </a:r>
            <a:r>
              <a:rPr dirty="0"/>
              <a:t>, e.g. 3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dirty="0"/>
              <a:t>4</a:t>
            </a:r>
          </a:p>
          <a:p>
            <a:pPr lvl="1"/>
            <a:r>
              <a:rPr lang="ja-JP" altLang="en-US"/>
              <a:t>元素值</a:t>
            </a:r>
            <a:r>
              <a:rPr dirty="0"/>
              <a:t>, </a:t>
            </a:r>
            <a:r>
              <a:rPr dirty="0" err="1"/>
              <a:t>e.g</a:t>
            </a:r>
            <a:r>
              <a:rPr dirty="0"/>
              <a:t> </a:t>
            </a:r>
            <a:r>
              <a:rPr lang="ja-JP" altLang="en-US"/>
              <a:t>全部为</a:t>
            </a:r>
            <a:r>
              <a:rPr dirty="0"/>
              <a:t>0, </a:t>
            </a:r>
            <a:r>
              <a:rPr lang="ja-JP" altLang="en-US"/>
              <a:t>或者随机值</a:t>
            </a:r>
            <a:endParaRPr dirty="0"/>
          </a:p>
        </p:txBody>
      </p:sp>
      <p:pic>
        <p:nvPicPr>
          <p:cNvPr id="633" name="Screen Shot 2019-01-19 at 9.54.01 PM.png" descr="Screen Shot 2019-01-19 at 9.54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306" y="3220638"/>
            <a:ext cx="2276874" cy="1920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Screen Shot 2019-01-19 at 9.54.43 PM.png" descr="Screen Shot 2019-01-19 at 9.54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7403" y="3242303"/>
            <a:ext cx="2238783" cy="1876960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100-by-100 matrix with elements generated from"/>
          <p:cNvSpPr txBox="1"/>
          <p:nvPr/>
        </p:nvSpPr>
        <p:spPr>
          <a:xfrm>
            <a:off x="529170" y="3484131"/>
            <a:ext cx="20649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dirty="0"/>
              <a:t>100 </a:t>
            </a:r>
            <a:r>
              <a:rPr lang="ja-JP" altLang="en-US"/>
              <a:t>矩阵</a:t>
            </a:r>
            <a:endParaRPr dirty="0"/>
          </a:p>
        </p:txBody>
      </p:sp>
      <p:sp>
        <p:nvSpPr>
          <p:cNvPr id="636" name="A normal distribution"/>
          <p:cNvSpPr txBox="1"/>
          <p:nvPr/>
        </p:nvSpPr>
        <p:spPr>
          <a:xfrm>
            <a:off x="3563381" y="2843493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正态分布</a:t>
            </a:r>
            <a:endParaRPr lang="ja-JP" altLang="en-US" dirty="0"/>
          </a:p>
        </p:txBody>
      </p:sp>
      <p:sp>
        <p:nvSpPr>
          <p:cNvPr id="637" name="A uniform distribution"/>
          <p:cNvSpPr txBox="1"/>
          <p:nvPr/>
        </p:nvSpPr>
        <p:spPr>
          <a:xfrm>
            <a:off x="6254725" y="2840419"/>
            <a:ext cx="101566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均匀分布</a:t>
            </a:r>
            <a:endParaRPr lang="ja-JP" alt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Access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元素索引</a:t>
            </a:r>
            <a:endParaRPr dirty="0"/>
          </a:p>
        </p:txBody>
      </p:sp>
      <p:grpSp>
        <p:nvGrpSpPr>
          <p:cNvPr id="643" name="Group"/>
          <p:cNvGrpSpPr/>
          <p:nvPr/>
        </p:nvGrpSpPr>
        <p:grpSpPr>
          <a:xfrm>
            <a:off x="674487" y="1494588"/>
            <a:ext cx="1751747" cy="1397357"/>
            <a:chOff x="0" y="0"/>
            <a:chExt cx="1751745" cy="1397355"/>
          </a:xfrm>
        </p:grpSpPr>
        <p:sp>
          <p:nvSpPr>
            <p:cNvPr id="640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1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2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44" name="Rectangle"/>
          <p:cNvSpPr/>
          <p:nvPr/>
        </p:nvSpPr>
        <p:spPr>
          <a:xfrm>
            <a:off x="1730253" y="2105797"/>
            <a:ext cx="330256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45" name="An element: [1, 2]"/>
          <p:cNvSpPr txBox="1"/>
          <p:nvPr/>
        </p:nvSpPr>
        <p:spPr>
          <a:xfrm>
            <a:off x="701317" y="1052096"/>
            <a:ext cx="16568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一个元素</a:t>
            </a:r>
            <a:r>
              <a:rPr dirty="0"/>
              <a:t>: [1, 2]</a:t>
            </a:r>
          </a:p>
        </p:txBody>
      </p:sp>
      <p:sp>
        <p:nvSpPr>
          <p:cNvPr id="646" name="A row: [1, :]"/>
          <p:cNvSpPr txBox="1"/>
          <p:nvPr/>
        </p:nvSpPr>
        <p:spPr>
          <a:xfrm>
            <a:off x="3591662" y="1052096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一行</a:t>
            </a:r>
            <a:r>
              <a:rPr dirty="0"/>
              <a:t>: [1, :]</a:t>
            </a:r>
          </a:p>
        </p:txBody>
      </p:sp>
      <p:grpSp>
        <p:nvGrpSpPr>
          <p:cNvPr id="650" name="Group"/>
          <p:cNvGrpSpPr/>
          <p:nvPr/>
        </p:nvGrpSpPr>
        <p:grpSpPr>
          <a:xfrm>
            <a:off x="3114609" y="1532688"/>
            <a:ext cx="1751747" cy="1397357"/>
            <a:chOff x="0" y="0"/>
            <a:chExt cx="1751745" cy="1397355"/>
          </a:xfrm>
        </p:grpSpPr>
        <p:sp>
          <p:nvSpPr>
            <p:cNvPr id="647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48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49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1" name="Rectangle"/>
          <p:cNvSpPr/>
          <p:nvPr/>
        </p:nvSpPr>
        <p:spPr>
          <a:xfrm>
            <a:off x="3591451" y="2143897"/>
            <a:ext cx="1222188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52" name="A column: [1, :]"/>
          <p:cNvSpPr txBox="1"/>
          <p:nvPr/>
        </p:nvSpPr>
        <p:spPr>
          <a:xfrm>
            <a:off x="6384809" y="971757"/>
            <a:ext cx="113107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ja-JP" altLang="en-US"/>
              <a:t>一列</a:t>
            </a:r>
            <a:r>
              <a:rPr dirty="0"/>
              <a:t>: [1, :]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5907755" y="1452350"/>
            <a:ext cx="1751747" cy="1397356"/>
            <a:chOff x="0" y="0"/>
            <a:chExt cx="1751745" cy="1397355"/>
          </a:xfrm>
        </p:grpSpPr>
        <p:sp>
          <p:nvSpPr>
            <p:cNvPr id="65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5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5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6955390" y="1819756"/>
            <a:ext cx="297197" cy="99664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1" name="Group"/>
          <p:cNvGrpSpPr/>
          <p:nvPr/>
        </p:nvGrpSpPr>
        <p:grpSpPr>
          <a:xfrm>
            <a:off x="2710857" y="3059975"/>
            <a:ext cx="1751747" cy="1397356"/>
            <a:chOff x="0" y="0"/>
            <a:chExt cx="1751745" cy="1397355"/>
          </a:xfrm>
        </p:grpSpPr>
        <p:sp>
          <p:nvSpPr>
            <p:cNvPr id="658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59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0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2" name="Rectangle"/>
          <p:cNvSpPr/>
          <p:nvPr/>
        </p:nvSpPr>
        <p:spPr>
          <a:xfrm>
            <a:off x="3442271" y="3656183"/>
            <a:ext cx="663300" cy="53958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66" name="Group"/>
          <p:cNvGrpSpPr/>
          <p:nvPr/>
        </p:nvGrpSpPr>
        <p:grpSpPr>
          <a:xfrm>
            <a:off x="5282065" y="3135140"/>
            <a:ext cx="1751747" cy="1397357"/>
            <a:chOff x="0" y="0"/>
            <a:chExt cx="1751745" cy="1397355"/>
          </a:xfrm>
        </p:grpSpPr>
        <p:sp>
          <p:nvSpPr>
            <p:cNvPr id="663" name="1  2  3  4…"/>
            <p:cNvSpPr/>
            <p:nvPr/>
          </p:nvSpPr>
          <p:spPr>
            <a:xfrm>
              <a:off x="321716" y="317279"/>
              <a:ext cx="1430030" cy="1080077"/>
            </a:xfrm>
            <a:prstGeom prst="rect">
              <a:avLst/>
            </a:prstGeom>
            <a:solidFill>
              <a:schemeClr val="accent3">
                <a:satOff val="-37096"/>
                <a:lumOff val="1588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1  2  3  4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5  6  7  8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9 10 11 12</a:t>
              </a:r>
            </a:p>
            <a:p>
              <a:pPr algn="ctr" defTabSz="584200">
                <a:defRPr sz="1400">
                  <a:solidFill>
                    <a:srgbClr val="FFFFF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13 14 15 16</a:t>
              </a:r>
            </a:p>
          </p:txBody>
        </p:sp>
        <p:sp>
          <p:nvSpPr>
            <p:cNvPr id="664" name="0  1  2  3"/>
            <p:cNvSpPr txBox="1"/>
            <p:nvPr/>
          </p:nvSpPr>
          <p:spPr>
            <a:xfrm>
              <a:off x="397825" y="0"/>
              <a:ext cx="1277812" cy="3178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 0  1  2  3</a:t>
              </a:r>
            </a:p>
          </p:txBody>
        </p:sp>
        <p:sp>
          <p:nvSpPr>
            <p:cNvPr id="665" name="0  1  2  3"/>
            <p:cNvSpPr txBox="1"/>
            <p:nvPr/>
          </p:nvSpPr>
          <p:spPr>
            <a:xfrm>
              <a:off x="0" y="336420"/>
              <a:ext cx="350669" cy="1041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0  1  2  3</a:t>
              </a:r>
            </a:p>
          </p:txBody>
        </p:sp>
      </p:grpSp>
      <p:sp>
        <p:nvSpPr>
          <p:cNvPr id="667" name="Rectangle"/>
          <p:cNvSpPr/>
          <p:nvPr/>
        </p:nvSpPr>
        <p:spPr>
          <a:xfrm>
            <a:off x="5727819" y="35291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Rectangle"/>
          <p:cNvSpPr/>
          <p:nvPr/>
        </p:nvSpPr>
        <p:spPr>
          <a:xfrm>
            <a:off x="5727818" y="3980149"/>
            <a:ext cx="297197" cy="2511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Rectangle"/>
          <p:cNvSpPr/>
          <p:nvPr/>
        </p:nvSpPr>
        <p:spPr>
          <a:xfrm>
            <a:off x="6328586" y="35164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Rectangle"/>
          <p:cNvSpPr/>
          <p:nvPr/>
        </p:nvSpPr>
        <p:spPr>
          <a:xfrm>
            <a:off x="6328586" y="3986383"/>
            <a:ext cx="297196" cy="25113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>
              <a:spcBef>
                <a:spcPts val="900"/>
              </a:spcBef>
              <a:defRPr sz="4000" b="1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总结</a:t>
            </a:r>
            <a:endParaRPr dirty="0"/>
          </a:p>
        </p:txBody>
      </p:sp>
      <p:sp>
        <p:nvSpPr>
          <p:cNvPr id="6" name="Logistics Homework, Project, Exam, Hours, User group…">
            <a:extLst>
              <a:ext uri="{FF2B5EF4-FFF2-40B4-BE49-F238E27FC236}">
                <a16:creationId xmlns:a16="http://schemas.microsoft.com/office/drawing/2014/main" id="{160E5B1F-27A2-8F4E-997B-81CDD872D027}"/>
              </a:ext>
            </a:extLst>
          </p:cNvPr>
          <p:cNvSpPr txBox="1">
            <a:spLocks/>
          </p:cNvSpPr>
          <p:nvPr/>
        </p:nvSpPr>
        <p:spPr>
          <a:xfrm>
            <a:off x="492992" y="1161731"/>
            <a:ext cx="8205304" cy="3553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001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5603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175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4747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31920" marR="0" indent="-274320" algn="l" defTabSz="4572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深度学习简要概述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ja-JP" altLang="en-US" sz="2352" b="1"/>
              <a:t>线性代数 </a:t>
            </a:r>
            <a:endParaRPr lang="en-US" altLang="ja-JP" sz="2352" b="1" dirty="0"/>
          </a:p>
          <a:p>
            <a:pPr marL="235818" indent="-235818" defTabSz="448055" hangingPunct="1">
              <a:buSzPct val="100000"/>
              <a:buFontTx/>
              <a:buChar char="•"/>
              <a:defRPr sz="2352"/>
            </a:pPr>
            <a:r>
              <a:rPr lang="en-US" sz="2352" b="1" dirty="0" err="1"/>
              <a:t>NDArray</a:t>
            </a:r>
            <a:endParaRPr lang="en-US" sz="2352" b="1" dirty="0"/>
          </a:p>
        </p:txBody>
      </p:sp>
    </p:spTree>
    <p:extLst>
      <p:ext uri="{BB962C8B-B14F-4D97-AF65-F5344CB8AC3E}">
        <p14:creationId xmlns:p14="http://schemas.microsoft.com/office/powerpoint/2010/main" val="20921914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86" name="imagenet.jpg" descr="imagene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lassif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图像分类</a:t>
            </a:r>
            <a:endParaRPr dirty="0"/>
          </a:p>
        </p:txBody>
      </p:sp>
      <p:pic>
        <p:nvPicPr>
          <p:cNvPr id="192" name="imagenet.jpg" descr="imagene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43" y="832101"/>
            <a:ext cx="8545464" cy="34181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://www.image-net.org/"/>
          <p:cNvSpPr txBox="1"/>
          <p:nvPr/>
        </p:nvSpPr>
        <p:spPr>
          <a:xfrm>
            <a:off x="3667338" y="4422359"/>
            <a:ext cx="180932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http://www.image-net.org/</a:t>
            </a:r>
          </a:p>
        </p:txBody>
      </p:sp>
      <p:pic>
        <p:nvPicPr>
          <p:cNvPr id="194" name="imagenet_results.png" descr="imagenet_results.png"/>
          <p:cNvPicPr>
            <a:picLocks/>
          </p:cNvPicPr>
          <p:nvPr/>
        </p:nvPicPr>
        <p:blipFill>
          <a:blip r:embed="rId4">
            <a:extLst/>
          </a:blip>
          <a:srcRect t="4976" b="3123"/>
          <a:stretch>
            <a:fillRect/>
          </a:stretch>
        </p:blipFill>
        <p:spPr>
          <a:xfrm>
            <a:off x="3523747" y="18256"/>
            <a:ext cx="5577792" cy="510708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Yanofsky, Quartz…"/>
          <p:cNvSpPr txBox="1"/>
          <p:nvPr/>
        </p:nvSpPr>
        <p:spPr>
          <a:xfrm>
            <a:off x="255735" y="4414458"/>
            <a:ext cx="3497170" cy="77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Yanofsky, Quartz</a:t>
            </a:r>
          </a:p>
          <a:p>
            <a: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https://qz.com/1034972/the-data-that-changed-the-direction-of-ai-research-and-possibly-the-world/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tect and Segment Ob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目标检测和分割</a:t>
            </a:r>
            <a:endParaRPr dirty="0"/>
          </a:p>
        </p:txBody>
      </p:sp>
      <p:sp>
        <p:nvSpPr>
          <p:cNvPr id="200" name="https://github.com/matterport/Mask_RCNN"/>
          <p:cNvSpPr txBox="1"/>
          <p:nvPr/>
        </p:nvSpPr>
        <p:spPr>
          <a:xfrm>
            <a:off x="3095763" y="4808158"/>
            <a:ext cx="2952474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https://github.com/matterport/Mask_RCNN</a:t>
            </a:r>
          </a:p>
        </p:txBody>
      </p:sp>
      <p:pic>
        <p:nvPicPr>
          <p:cNvPr id="201" name="detection_final.png" descr="detection_final.png"/>
          <p:cNvPicPr>
            <a:picLocks noChangeAspect="1"/>
          </p:cNvPicPr>
          <p:nvPr/>
        </p:nvPicPr>
        <p:blipFill>
          <a:blip r:embed="rId4">
            <a:extLst/>
          </a:blip>
          <a:srcRect l="4884" t="18479" r="1448" b="18479"/>
          <a:stretch>
            <a:fillRect/>
          </a:stretch>
        </p:blipFill>
        <p:spPr>
          <a:xfrm>
            <a:off x="1555948" y="657483"/>
            <a:ext cx="6032124" cy="405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图片风格变换</a:t>
            </a:r>
            <a:endParaRPr dirty="0"/>
          </a:p>
        </p:txBody>
      </p:sp>
      <p:pic>
        <p:nvPicPr>
          <p:cNvPr id="206" name="style_original.jpg" descr="style_origi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12" y="1244379"/>
            <a:ext cx="4854940" cy="30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tyle1.jpg" descr="styl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tyle2.jpg" descr="style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tyle3.jpg" descr="style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tyle4.jpg" descr="style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tyle5.jpg" descr="style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tyle6.jpg" descr="style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tyle7.jpg" descr="style7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tyle8.jpg" descr="style8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tyle9.jpg" descr="style9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566326" y="1237548"/>
            <a:ext cx="48768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ttps://github.com/zhanghang1989/MXNet-Gluon-Style-Transfer/">
            <a:hlinkClick r:id="rId12"/>
          </p:cNvPr>
          <p:cNvSpPr txBox="1"/>
          <p:nvPr/>
        </p:nvSpPr>
        <p:spPr>
          <a:xfrm>
            <a:off x="2337199" y="4390689"/>
            <a:ext cx="4429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https://github.com/zhanghang1989/MXNet-Gluon-Style-Transfer/</a:t>
            </a:r>
          </a:p>
        </p:txBody>
      </p:sp>
      <p:pic>
        <p:nvPicPr>
          <p:cNvPr id="217" name="udnie.jpg" descr="udnie.jp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804419" y="1235993"/>
            <a:ext cx="1535162" cy="1536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2" animBg="1" advAuto="0"/>
      <p:bldP spid="208" grpId="4" animBg="1" advAuto="0"/>
      <p:bldP spid="209" grpId="5" animBg="1" advAuto="0"/>
      <p:bldP spid="210" grpId="6" animBg="1" advAuto="0"/>
      <p:bldP spid="211" grpId="7" animBg="1" advAuto="0"/>
      <p:bldP spid="212" grpId="8" animBg="1" advAuto="0"/>
      <p:bldP spid="213" grpId="9" animBg="1" advAuto="0"/>
      <p:bldP spid="214" grpId="10" animBg="1" advAuto="0"/>
      <p:bldP spid="215" grpId="11" animBg="1" advAuto="0"/>
      <p:bldP spid="217" grpId="1" animBg="1" advAuto="0"/>
      <p:bldP spid="217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ynthesize 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人脸合成</a:t>
            </a:r>
            <a:endParaRPr lang="ja-JP" altLang="en-US" dirty="0"/>
          </a:p>
        </p:txBody>
      </p:sp>
      <p:pic>
        <p:nvPicPr>
          <p:cNvPr id="220" name="celebrity_gan.jpg" descr="celebrity_g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258" y="686986"/>
            <a:ext cx="7179484" cy="403383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Karras et al, ICLR 2018"/>
          <p:cNvSpPr txBox="1"/>
          <p:nvPr/>
        </p:nvSpPr>
        <p:spPr>
          <a:xfrm>
            <a:off x="3735092" y="4819215"/>
            <a:ext cx="1673816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Karras et al, ICLR 2018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a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ja-JP" altLang="en-US"/>
              <a:t>自然语言向量类比</a:t>
            </a:r>
            <a:endParaRPr dirty="0"/>
          </a:p>
        </p:txBody>
      </p:sp>
      <p:sp>
        <p:nvSpPr>
          <p:cNvPr id="224" name="https://www.tensorflow.org/tutorials/word2vec"/>
          <p:cNvSpPr txBox="1"/>
          <p:nvPr/>
        </p:nvSpPr>
        <p:spPr>
          <a:xfrm>
            <a:off x="2920993" y="4424596"/>
            <a:ext cx="3489272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https://www.tensorflow.org/tutorials/word2vec</a:t>
            </a:r>
          </a:p>
        </p:txBody>
      </p:sp>
      <p:pic>
        <p:nvPicPr>
          <p:cNvPr id="225" name="word2vec.png" descr="word2ve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144610"/>
            <a:ext cx="9144001" cy="320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ckTemplate-AWS">
  <a:themeElements>
    <a:clrScheme name="DeckTemplate-AWS">
      <a:dk1>
        <a:srgbClr val="474746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ckTemplate-AWS">
  <a:themeElements>
    <a:clrScheme name="DeckTemplate-AW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0000FF"/>
      </a:hlink>
      <a:folHlink>
        <a:srgbClr val="FF00FF"/>
      </a:folHlink>
    </a:clrScheme>
    <a:fontScheme name="DeckTemplate-AWS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ckTemplate-AW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900"/>
          </a:spcBef>
          <a:spcAft>
            <a:spcPts val="0"/>
          </a:spcAft>
          <a:buClrTx/>
          <a:buSzTx/>
          <a:buFontTx/>
          <a:buNone/>
          <a:tabLst/>
          <a:defRPr kumimoji="0" sz="4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474746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947</Words>
  <Application>Microsoft Macintosh PowerPoint</Application>
  <PresentationFormat>On-screen Show (16:9)</PresentationFormat>
  <Paragraphs>197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</vt:lpstr>
      <vt:lpstr>Helvetica</vt:lpstr>
      <vt:lpstr>Helvetica Neue Medium</vt:lpstr>
      <vt:lpstr>Monaco</vt:lpstr>
      <vt:lpstr>DeckTemplate-AWS</vt:lpstr>
      <vt:lpstr>PowerPoint Presentation</vt:lpstr>
      <vt:lpstr>概要</vt:lpstr>
      <vt:lpstr>深度学习</vt:lpstr>
      <vt:lpstr>图像分类</vt:lpstr>
      <vt:lpstr>图像分类</vt:lpstr>
      <vt:lpstr>目标检测和分割</vt:lpstr>
      <vt:lpstr>图片风格变换</vt:lpstr>
      <vt:lpstr>人脸合成</vt:lpstr>
      <vt:lpstr>自然语言向量类比</vt:lpstr>
      <vt:lpstr>机器翻译</vt:lpstr>
      <vt:lpstr>自然语言文本合成</vt:lpstr>
      <vt:lpstr>自然语言问题回答</vt:lpstr>
      <vt:lpstr>图像描述</vt:lpstr>
      <vt:lpstr>线性代数</vt:lpstr>
      <vt:lpstr>元素</vt:lpstr>
      <vt:lpstr>向量</vt:lpstr>
      <vt:lpstr>向量</vt:lpstr>
      <vt:lpstr>向量</vt:lpstr>
      <vt:lpstr>矩阵</vt:lpstr>
      <vt:lpstr>矩阵</vt:lpstr>
      <vt:lpstr>矩阵</vt:lpstr>
      <vt:lpstr>矩阵</vt:lpstr>
      <vt:lpstr>矩阵</vt:lpstr>
      <vt:lpstr>矩阵</vt:lpstr>
      <vt:lpstr>特殊矩阵</vt:lpstr>
      <vt:lpstr>Special Matrices</vt:lpstr>
      <vt:lpstr>GPUs 十分喜爱矩阵和向量 (它们有许多处理器)</vt:lpstr>
      <vt:lpstr>NDArray</vt:lpstr>
      <vt:lpstr>NDArray</vt:lpstr>
      <vt:lpstr>NDArray</vt:lpstr>
      <vt:lpstr>创建NDArray</vt:lpstr>
      <vt:lpstr>元素索引</vt:lpstr>
      <vt:lpstr>总结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25</cp:revision>
  <dcterms:modified xsi:type="dcterms:W3CDTF">2019-08-22T23:50:42Z</dcterms:modified>
</cp:coreProperties>
</file>